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4" r:id="rId9"/>
    <p:sldId id="263" r:id="rId10"/>
    <p:sldId id="278" r:id="rId11"/>
    <p:sldId id="277" r:id="rId12"/>
    <p:sldId id="265" r:id="rId13"/>
    <p:sldId id="266" r:id="rId14"/>
    <p:sldId id="267" r:id="rId15"/>
    <p:sldId id="268" r:id="rId16"/>
    <p:sldId id="269" r:id="rId17"/>
    <p:sldId id="270" r:id="rId18"/>
    <p:sldId id="271" r:id="rId19"/>
    <p:sldId id="272" r:id="rId20"/>
    <p:sldId id="279" r:id="rId21"/>
    <p:sldId id="273" r:id="rId22"/>
    <p:sldId id="274" r:id="rId23"/>
    <p:sldId id="275" r:id="rId24"/>
    <p:sldId id="276"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63929"/>
        </a:solidFill>
        <a:effectLst/>
        <a:uFillTx/>
        <a:latin typeface="+mn-lt"/>
        <a:ea typeface="+mn-ea"/>
        <a:cs typeface="+mn-cs"/>
        <a:sym typeface="Optima"/>
      </a:defRPr>
    </a:lvl1pPr>
    <a:lvl2pPr marL="0" marR="0" indent="3429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63929"/>
        </a:solidFill>
        <a:effectLst/>
        <a:uFillTx/>
        <a:latin typeface="+mn-lt"/>
        <a:ea typeface="+mn-ea"/>
        <a:cs typeface="+mn-cs"/>
        <a:sym typeface="Optima"/>
      </a:defRPr>
    </a:lvl2pPr>
    <a:lvl3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63929"/>
        </a:solidFill>
        <a:effectLst/>
        <a:uFillTx/>
        <a:latin typeface="+mn-lt"/>
        <a:ea typeface="+mn-ea"/>
        <a:cs typeface="+mn-cs"/>
        <a:sym typeface="Optima"/>
      </a:defRPr>
    </a:lvl3pPr>
    <a:lvl4pPr marL="0" marR="0" indent="10287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63929"/>
        </a:solidFill>
        <a:effectLst/>
        <a:uFillTx/>
        <a:latin typeface="+mn-lt"/>
        <a:ea typeface="+mn-ea"/>
        <a:cs typeface="+mn-cs"/>
        <a:sym typeface="Optima"/>
      </a:defRPr>
    </a:lvl4pPr>
    <a:lvl5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63929"/>
        </a:solidFill>
        <a:effectLst/>
        <a:uFillTx/>
        <a:latin typeface="+mn-lt"/>
        <a:ea typeface="+mn-ea"/>
        <a:cs typeface="+mn-cs"/>
        <a:sym typeface="Optima"/>
      </a:defRPr>
    </a:lvl5pPr>
    <a:lvl6pPr marL="0" marR="0" indent="17145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63929"/>
        </a:solidFill>
        <a:effectLst/>
        <a:uFillTx/>
        <a:latin typeface="+mn-lt"/>
        <a:ea typeface="+mn-ea"/>
        <a:cs typeface="+mn-cs"/>
        <a:sym typeface="Optima"/>
      </a:defRPr>
    </a:lvl6pPr>
    <a:lvl7pPr marL="0" marR="0" indent="2057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63929"/>
        </a:solidFill>
        <a:effectLst/>
        <a:uFillTx/>
        <a:latin typeface="+mn-lt"/>
        <a:ea typeface="+mn-ea"/>
        <a:cs typeface="+mn-cs"/>
        <a:sym typeface="Optima"/>
      </a:defRPr>
    </a:lvl7pPr>
    <a:lvl8pPr marL="0" marR="0" indent="24003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63929"/>
        </a:solidFill>
        <a:effectLst/>
        <a:uFillTx/>
        <a:latin typeface="+mn-lt"/>
        <a:ea typeface="+mn-ea"/>
        <a:cs typeface="+mn-cs"/>
        <a:sym typeface="Optima"/>
      </a:defRPr>
    </a:lvl8pPr>
    <a:lvl9pPr marL="0" marR="0" indent="2743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63929"/>
        </a:solidFill>
        <a:effectLst/>
        <a:uFillTx/>
        <a:latin typeface="+mn-lt"/>
        <a:ea typeface="+mn-ea"/>
        <a:cs typeface="+mn-cs"/>
        <a:sym typeface="Optima"/>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36390F"/>
        </a:fontRef>
        <a:srgbClr val="36390F"/>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wholeTbl>
    <a:band2H>
      <a:tcTxStyle/>
      <a:tcStyle>
        <a:tcBdr/>
        <a:fill>
          <a:solidFill>
            <a:srgbClr val="C7D39B">
              <a:alpha val="30000"/>
            </a:srgbClr>
          </a:solidFill>
        </a:fill>
      </a:tcStyle>
    </a:band2H>
    <a:firstCol>
      <a:tcTxStyle b="off" i="off">
        <a:fontRef idx="minor">
          <a:srgbClr val="FFFFFF"/>
        </a:fontRef>
        <a:srgbClr val="FFFFFF"/>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firstCol>
    <a:lastRow>
      <a:tcTxStyle b="off" i="off">
        <a:fontRef idx="minor">
          <a:srgbClr val="FFFFFF"/>
        </a:fontRef>
        <a:srgbClr val="FFFFFF"/>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lastRow>
    <a:firstRow>
      <a:tcTxStyle b="off" i="off">
        <a:fontRef idx="minor">
          <a:srgbClr val="FFFFFF"/>
        </a:fontRef>
        <a:srgbClr val="FFFFFF"/>
      </a:tcTxStyle>
      <a:tcStyle>
        <a:tcBdr>
          <a:left>
            <a:ln w="25400" cap="flat">
              <a:solidFill>
                <a:srgbClr val="363929"/>
              </a:solidFill>
              <a:prstDash val="solid"/>
              <a:miter lim="400000"/>
            </a:ln>
          </a:left>
          <a:right>
            <a:ln w="25400" cap="flat">
              <a:solidFill>
                <a:srgbClr val="363929"/>
              </a:solidFill>
              <a:prstDash val="solid"/>
              <a:miter lim="400000"/>
            </a:ln>
          </a:right>
          <a:top>
            <a:ln w="25400" cap="flat">
              <a:solidFill>
                <a:srgbClr val="363929"/>
              </a:solidFill>
              <a:prstDash val="solid"/>
              <a:miter lim="400000"/>
            </a:ln>
          </a:top>
          <a:bottom>
            <a:ln w="25400" cap="flat">
              <a:solidFill>
                <a:srgbClr val="363929"/>
              </a:solidFill>
              <a:prstDash val="solid"/>
              <a:miter lim="400000"/>
            </a:ln>
          </a:bottom>
          <a:insideH>
            <a:ln w="25400" cap="flat">
              <a:solidFill>
                <a:srgbClr val="363929"/>
              </a:solidFill>
              <a:prstDash val="solid"/>
              <a:miter lim="400000"/>
            </a:ln>
          </a:insideH>
          <a:insideV>
            <a:ln w="25400" cap="flat">
              <a:solidFill>
                <a:srgbClr val="363929"/>
              </a:solidFill>
              <a:prstDash val="solid"/>
              <a:miter lim="400000"/>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85" d="100"/>
          <a:sy n="85" d="100"/>
        </p:scale>
        <p:origin x="1912" y="184"/>
      </p:cViewPr>
      <p:guideLst>
        <p:guide orient="horz" pos="3072"/>
        <p:guide pos="4096"/>
      </p:guideLst>
    </p:cSldViewPr>
  </p:slideViewPr>
  <p:notesTextViewPr>
    <p:cViewPr>
      <p:scale>
        <a:sx n="100" d="100"/>
        <a:sy n="100" d="100"/>
      </p:scale>
      <p:origin x="0" y="0"/>
    </p:cViewPr>
  </p:notesTextViewPr>
  <p:sorterViewPr>
    <p:cViewPr>
      <p:scale>
        <a:sx n="154" d="100"/>
        <a:sy n="154" d="100"/>
      </p:scale>
      <p:origin x="0" y="106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xfrm>
            <a:off x="1143000" y="685800"/>
            <a:ext cx="4572000" cy="3429000"/>
          </a:xfrm>
          <a:prstGeom prst="rect">
            <a:avLst/>
          </a:prstGeom>
        </p:spPr>
        <p:txBody>
          <a:bodyPr/>
          <a:lstStyle/>
          <a:p>
            <a:endParaRPr/>
          </a:p>
        </p:txBody>
      </p:sp>
      <p:sp>
        <p:nvSpPr>
          <p:cNvPr id="116" name="Shape 11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72839225"/>
      </p:ext>
    </p:extLst>
  </p:cSld>
  <p:clrMap bg1="lt1" tx1="dk1" bg2="lt2" tx2="dk2" accent1="accent1" accent2="accent2" accent3="accent3" accent4="accent4" accent5="accent5" accent6="accent6" hlink="hlink" folHlink="folHlink"/>
  <p:notesStyle>
    <a:lvl1pPr defTabSz="457200" latinLnBrk="0">
      <a:defRPr>
        <a:latin typeface="Lucida Grande"/>
        <a:ea typeface="Lucida Grande"/>
        <a:cs typeface="Lucida Grande"/>
        <a:sym typeface="Lucida Grande"/>
      </a:defRPr>
    </a:lvl1pPr>
    <a:lvl2pPr indent="228600" defTabSz="457200" latinLnBrk="0">
      <a:defRPr>
        <a:latin typeface="Lucida Grande"/>
        <a:ea typeface="Lucida Grande"/>
        <a:cs typeface="Lucida Grande"/>
        <a:sym typeface="Lucida Grande"/>
      </a:defRPr>
    </a:lvl2pPr>
    <a:lvl3pPr indent="457200" defTabSz="457200" latinLnBrk="0">
      <a:defRPr>
        <a:latin typeface="Lucida Grande"/>
        <a:ea typeface="Lucida Grande"/>
        <a:cs typeface="Lucida Grande"/>
        <a:sym typeface="Lucida Grande"/>
      </a:defRPr>
    </a:lvl3pPr>
    <a:lvl4pPr indent="685800" defTabSz="457200" latinLnBrk="0">
      <a:defRPr>
        <a:latin typeface="Lucida Grande"/>
        <a:ea typeface="Lucida Grande"/>
        <a:cs typeface="Lucida Grande"/>
        <a:sym typeface="Lucida Grande"/>
      </a:defRPr>
    </a:lvl4pPr>
    <a:lvl5pPr indent="914400" defTabSz="457200" latinLnBrk="0">
      <a:defRPr>
        <a:latin typeface="Lucida Grande"/>
        <a:ea typeface="Lucida Grande"/>
        <a:cs typeface="Lucida Grande"/>
        <a:sym typeface="Lucida Grande"/>
      </a:defRPr>
    </a:lvl5pPr>
    <a:lvl6pPr indent="1143000" defTabSz="457200" latinLnBrk="0">
      <a:defRPr>
        <a:latin typeface="Lucida Grande"/>
        <a:ea typeface="Lucida Grande"/>
        <a:cs typeface="Lucida Grande"/>
        <a:sym typeface="Lucida Grande"/>
      </a:defRPr>
    </a:lvl6pPr>
    <a:lvl7pPr indent="1371600" defTabSz="457200" latinLnBrk="0">
      <a:defRPr>
        <a:latin typeface="Lucida Grande"/>
        <a:ea typeface="Lucida Grande"/>
        <a:cs typeface="Lucida Grande"/>
        <a:sym typeface="Lucida Grande"/>
      </a:defRPr>
    </a:lvl7pPr>
    <a:lvl8pPr indent="1600200" defTabSz="457200" latinLnBrk="0">
      <a:defRPr>
        <a:latin typeface="Lucida Grande"/>
        <a:ea typeface="Lucida Grande"/>
        <a:cs typeface="Lucida Grande"/>
        <a:sym typeface="Lucida Grande"/>
      </a:defRPr>
    </a:lvl8pPr>
    <a:lvl9pPr indent="1828800" defTabSz="457200" latinLnBrk="0">
      <a:defRPr>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sz="half"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 name="Image"/>
          <p:cNvSpPr>
            <a:spLocks noGrp="1"/>
          </p:cNvSpPr>
          <p:nvPr>
            <p:ph type="pic" sz="quarter" idx="13"/>
          </p:nvPr>
        </p:nvSpPr>
        <p:spPr>
          <a:xfrm>
            <a:off x="7391400" y="2971800"/>
            <a:ext cx="3860800" cy="5397500"/>
          </a:xfrm>
          <a:prstGeom prst="rect">
            <a:avLst/>
          </a:prstGeom>
          <a:ln w="9525">
            <a:round/>
          </a:ln>
          <a:effectLst/>
        </p:spPr>
        <p:txBody>
          <a:bodyPr lIns="91439" tIns="45719" rIns="91439" bIns="45719"/>
          <a:lstStyle/>
          <a:p>
            <a:endParaRPr/>
          </a:p>
        </p:txBody>
      </p:sp>
      <p:sp>
        <p:nvSpPr>
          <p:cNvPr id="89" name="Title Text"/>
          <p:cNvSpPr txBox="1">
            <a:spLocks noGrp="1"/>
          </p:cNvSpPr>
          <p:nvPr>
            <p:ph type="title"/>
          </p:nvPr>
        </p:nvSpPr>
        <p:spPr>
          <a:xfrm>
            <a:off x="2044700" y="152400"/>
            <a:ext cx="9575800" cy="2590800"/>
          </a:xfrm>
          <a:prstGeom prst="rect">
            <a:avLst/>
          </a:prstGeom>
          <a:effectLst>
            <a:outerShdw blurRad="25400" dist="25400" dir="2700000" rotWithShape="0">
              <a:srgbClr val="FFFFFF">
                <a:alpha val="75000"/>
              </a:srgbClr>
            </a:outerShdw>
          </a:effectLst>
        </p:spPr>
        <p:txBody>
          <a:bodyPr anchor="ctr"/>
          <a:lstStyle>
            <a:lvl1pPr>
              <a:defRPr sz="7400">
                <a:solidFill>
                  <a:srgbClr val="363929"/>
                </a:solidFill>
                <a:latin typeface="+mj-lt"/>
                <a:ea typeface="+mj-ea"/>
                <a:cs typeface="+mj-cs"/>
                <a:sym typeface="Georgia"/>
              </a:defRPr>
            </a:lvl1pPr>
          </a:lstStyle>
          <a:p>
            <a:r>
              <a:t>Title Text</a:t>
            </a:r>
          </a:p>
        </p:txBody>
      </p:sp>
      <p:sp>
        <p:nvSpPr>
          <p:cNvPr id="90" name="Body Level One…"/>
          <p:cNvSpPr txBox="1">
            <a:spLocks noGrp="1"/>
          </p:cNvSpPr>
          <p:nvPr>
            <p:ph type="body" sz="half" idx="1"/>
          </p:nvPr>
        </p:nvSpPr>
        <p:spPr>
          <a:xfrm>
            <a:off x="2044700" y="2743200"/>
            <a:ext cx="4394200" cy="5842000"/>
          </a:xfrm>
          <a:prstGeom prst="rect">
            <a:avLst/>
          </a:prstGeom>
          <a:effectLst/>
        </p:spPr>
        <p:txBody>
          <a:bodyPr anchor="ctr"/>
          <a:lstStyle>
            <a:lvl1pPr marL="739538" indent="-447438" algn="l">
              <a:spcBef>
                <a:spcPts val="4000"/>
              </a:spcBef>
              <a:buSzPct val="125000"/>
              <a:buChar char="•"/>
              <a:defRPr sz="3000">
                <a:solidFill>
                  <a:srgbClr val="363929"/>
                </a:solidFill>
              </a:defRPr>
            </a:lvl1pPr>
            <a:lvl2pPr marL="1247538" indent="-447438" algn="l">
              <a:spcBef>
                <a:spcPts val="4000"/>
              </a:spcBef>
              <a:buSzPct val="125000"/>
              <a:buChar char="•"/>
              <a:defRPr sz="3000">
                <a:solidFill>
                  <a:srgbClr val="363929"/>
                </a:solidFill>
              </a:defRPr>
            </a:lvl2pPr>
            <a:lvl3pPr marL="1772471" indent="-447438" algn="l">
              <a:spcBef>
                <a:spcPts val="4000"/>
              </a:spcBef>
              <a:buSzPct val="125000"/>
              <a:buChar char="•"/>
              <a:defRPr sz="3000">
                <a:solidFill>
                  <a:srgbClr val="363929"/>
                </a:solidFill>
              </a:defRPr>
            </a:lvl3pPr>
            <a:lvl4pPr marL="2297405" indent="-447438" algn="l">
              <a:spcBef>
                <a:spcPts val="4000"/>
              </a:spcBef>
              <a:buSzPct val="125000"/>
              <a:buChar char="•"/>
              <a:defRPr sz="3000">
                <a:solidFill>
                  <a:srgbClr val="363929"/>
                </a:solidFill>
              </a:defRPr>
            </a:lvl4pPr>
            <a:lvl5pPr marL="2822338" indent="-447438" algn="l">
              <a:spcBef>
                <a:spcPts val="4000"/>
              </a:spcBef>
              <a:buSzPct val="125000"/>
              <a:buChar char="•"/>
              <a:defRPr sz="3000">
                <a:solidFill>
                  <a:srgbClr val="363929"/>
                </a:solidFill>
              </a:defRPr>
            </a:lvl5pPr>
          </a:lstStyle>
          <a:p>
            <a:r>
              <a:t>Body Level One</a:t>
            </a:r>
          </a:p>
          <a:p>
            <a:pPr lvl="1"/>
            <a:r>
              <a:t>Body Level Two</a:t>
            </a:r>
          </a:p>
          <a:p>
            <a:pPr lvl="2"/>
            <a:r>
              <a:t>Body Level Three</a:t>
            </a:r>
          </a:p>
          <a:p>
            <a:pPr lvl="3"/>
            <a:r>
              <a:t>Body Level Four</a:t>
            </a:r>
          </a:p>
          <a:p>
            <a:pPr lvl="4"/>
            <a:r>
              <a:t>Body Level Five</a:t>
            </a:r>
          </a:p>
        </p:txBody>
      </p:sp>
      <p:sp>
        <p:nvSpPr>
          <p:cNvPr id="91" name="Slide Number"/>
          <p:cNvSpPr txBox="1">
            <a:spLocks noGrp="1"/>
          </p:cNvSpPr>
          <p:nvPr>
            <p:ph type="sldNum" sz="quarter" idx="2"/>
          </p:nvPr>
        </p:nvSpPr>
        <p:spPr>
          <a:prstGeom prst="rect">
            <a:avLst/>
          </a:prstGeom>
          <a:effectLst/>
        </p:spPr>
        <p:txBody>
          <a:bodyPr/>
          <a:lstStyle>
            <a:lvl1pPr>
              <a:defRPr>
                <a:solidFill>
                  <a:srgbClr val="363929"/>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8" name="Title Text"/>
          <p:cNvSpPr txBox="1">
            <a:spLocks noGrp="1"/>
          </p:cNvSpPr>
          <p:nvPr>
            <p:ph type="title"/>
          </p:nvPr>
        </p:nvSpPr>
        <p:spPr>
          <a:xfrm>
            <a:off x="2044700" y="152400"/>
            <a:ext cx="9575800" cy="2590800"/>
          </a:xfrm>
          <a:prstGeom prst="rect">
            <a:avLst/>
          </a:prstGeom>
          <a:effectLst>
            <a:outerShdw blurRad="25400" dist="25400" dir="2700000" rotWithShape="0">
              <a:srgbClr val="FFFFFF">
                <a:alpha val="75000"/>
              </a:srgbClr>
            </a:outerShdw>
          </a:effectLst>
        </p:spPr>
        <p:txBody>
          <a:bodyPr anchor="ctr"/>
          <a:lstStyle>
            <a:lvl1pPr>
              <a:defRPr sz="7400">
                <a:solidFill>
                  <a:srgbClr val="363929"/>
                </a:solidFill>
                <a:latin typeface="+mj-lt"/>
                <a:ea typeface="+mj-ea"/>
                <a:cs typeface="+mj-cs"/>
                <a:sym typeface="Georgia"/>
              </a:defRPr>
            </a:lvl1pPr>
          </a:lstStyle>
          <a:p>
            <a:r>
              <a:t>Title Text</a:t>
            </a:r>
          </a:p>
        </p:txBody>
      </p:sp>
      <p:sp>
        <p:nvSpPr>
          <p:cNvPr id="99" name="Body Level One…"/>
          <p:cNvSpPr txBox="1">
            <a:spLocks noGrp="1"/>
          </p:cNvSpPr>
          <p:nvPr>
            <p:ph type="body" sz="half" idx="1"/>
          </p:nvPr>
        </p:nvSpPr>
        <p:spPr>
          <a:xfrm>
            <a:off x="2044700" y="2743200"/>
            <a:ext cx="4394200" cy="5842000"/>
          </a:xfrm>
          <a:prstGeom prst="rect">
            <a:avLst/>
          </a:prstGeom>
          <a:effectLst/>
        </p:spPr>
        <p:txBody>
          <a:bodyPr anchor="ctr"/>
          <a:lstStyle>
            <a:lvl1pPr marL="739538" indent="-447438" algn="l">
              <a:spcBef>
                <a:spcPts val="4000"/>
              </a:spcBef>
              <a:buSzPct val="125000"/>
              <a:buChar char="•"/>
              <a:defRPr sz="3000">
                <a:solidFill>
                  <a:srgbClr val="363929"/>
                </a:solidFill>
              </a:defRPr>
            </a:lvl1pPr>
            <a:lvl2pPr marL="1247538" indent="-447438" algn="l">
              <a:spcBef>
                <a:spcPts val="4000"/>
              </a:spcBef>
              <a:buSzPct val="125000"/>
              <a:buChar char="•"/>
              <a:defRPr sz="3000">
                <a:solidFill>
                  <a:srgbClr val="363929"/>
                </a:solidFill>
              </a:defRPr>
            </a:lvl2pPr>
            <a:lvl3pPr marL="1772471" indent="-447438" algn="l">
              <a:spcBef>
                <a:spcPts val="4000"/>
              </a:spcBef>
              <a:buSzPct val="125000"/>
              <a:buChar char="•"/>
              <a:defRPr sz="3000">
                <a:solidFill>
                  <a:srgbClr val="363929"/>
                </a:solidFill>
              </a:defRPr>
            </a:lvl3pPr>
            <a:lvl4pPr marL="2297405" indent="-447438" algn="l">
              <a:spcBef>
                <a:spcPts val="4000"/>
              </a:spcBef>
              <a:buSzPct val="125000"/>
              <a:buChar char="•"/>
              <a:defRPr sz="3000">
                <a:solidFill>
                  <a:srgbClr val="363929"/>
                </a:solidFill>
              </a:defRPr>
            </a:lvl4pPr>
            <a:lvl5pPr marL="2822338" indent="-447438" algn="l">
              <a:spcBef>
                <a:spcPts val="4000"/>
              </a:spcBef>
              <a:buSzPct val="125000"/>
              <a:buChar char="•"/>
              <a:defRPr sz="3000">
                <a:solidFill>
                  <a:srgbClr val="363929"/>
                </a:solidFill>
              </a:defRPr>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a:effectLst/>
        </p:spPr>
        <p:txBody>
          <a:bodyPr/>
          <a:lstStyle>
            <a:lvl1pPr>
              <a:defRPr>
                <a:solidFill>
                  <a:srgbClr val="56533A"/>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2044700" y="152400"/>
            <a:ext cx="9575800" cy="2590800"/>
          </a:xfrm>
          <a:prstGeom prst="rect">
            <a:avLst/>
          </a:prstGeom>
          <a:effectLst>
            <a:outerShdw blurRad="25400" dist="25400" dir="2700000" rotWithShape="0">
              <a:srgbClr val="FFFFFF">
                <a:alpha val="75000"/>
              </a:srgbClr>
            </a:outerShdw>
          </a:effectLst>
        </p:spPr>
        <p:txBody>
          <a:bodyPr anchor="ctr"/>
          <a:lstStyle>
            <a:lvl1pPr>
              <a:defRPr sz="7400">
                <a:solidFill>
                  <a:srgbClr val="363929"/>
                </a:solidFill>
                <a:latin typeface="+mj-lt"/>
                <a:ea typeface="+mj-ea"/>
                <a:cs typeface="+mj-cs"/>
                <a:sym typeface="Georgia"/>
              </a:defRPr>
            </a:lvl1pPr>
          </a:lstStyle>
          <a:p>
            <a:r>
              <a:t>Title Text</a:t>
            </a:r>
          </a:p>
        </p:txBody>
      </p:sp>
      <p:sp>
        <p:nvSpPr>
          <p:cNvPr id="108" name="Body Level One…"/>
          <p:cNvSpPr txBox="1">
            <a:spLocks noGrp="1"/>
          </p:cNvSpPr>
          <p:nvPr>
            <p:ph type="body" sz="quarter" idx="1"/>
          </p:nvPr>
        </p:nvSpPr>
        <p:spPr>
          <a:xfrm>
            <a:off x="8064500" y="2743200"/>
            <a:ext cx="3556000" cy="5842000"/>
          </a:xfrm>
          <a:prstGeom prst="rect">
            <a:avLst/>
          </a:prstGeom>
          <a:effectLst/>
        </p:spPr>
        <p:txBody>
          <a:bodyPr anchor="ctr"/>
          <a:lstStyle>
            <a:lvl1pPr marL="739538" indent="-447438" algn="l">
              <a:spcBef>
                <a:spcPts val="4000"/>
              </a:spcBef>
              <a:buSzPct val="125000"/>
              <a:buChar char="•"/>
              <a:defRPr sz="3000">
                <a:solidFill>
                  <a:srgbClr val="363929"/>
                </a:solidFill>
              </a:defRPr>
            </a:lvl1pPr>
            <a:lvl2pPr marL="1247538" indent="-447438" algn="l">
              <a:spcBef>
                <a:spcPts val="4000"/>
              </a:spcBef>
              <a:buSzPct val="125000"/>
              <a:buChar char="•"/>
              <a:defRPr sz="3000">
                <a:solidFill>
                  <a:srgbClr val="363929"/>
                </a:solidFill>
              </a:defRPr>
            </a:lvl2pPr>
            <a:lvl3pPr marL="1772471" indent="-447438" algn="l">
              <a:spcBef>
                <a:spcPts val="4000"/>
              </a:spcBef>
              <a:buSzPct val="125000"/>
              <a:buChar char="•"/>
              <a:defRPr sz="3000">
                <a:solidFill>
                  <a:srgbClr val="363929"/>
                </a:solidFill>
              </a:defRPr>
            </a:lvl3pPr>
            <a:lvl4pPr marL="2297405" indent="-447438" algn="l">
              <a:spcBef>
                <a:spcPts val="4000"/>
              </a:spcBef>
              <a:buSzPct val="125000"/>
              <a:buChar char="•"/>
              <a:defRPr sz="3000">
                <a:solidFill>
                  <a:srgbClr val="363929"/>
                </a:solidFill>
              </a:defRPr>
            </a:lvl4pPr>
            <a:lvl5pPr marL="2822338" indent="-447438" algn="l">
              <a:spcBef>
                <a:spcPts val="4000"/>
              </a:spcBef>
              <a:buSzPct val="125000"/>
              <a:buChar char="•"/>
              <a:defRPr sz="3000">
                <a:solidFill>
                  <a:srgbClr val="363929"/>
                </a:solidFill>
              </a:defRPr>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a:effectLst/>
        </p:spPr>
        <p:txBody>
          <a:bodyPr/>
          <a:lstStyle>
            <a:lvl1pPr>
              <a:defRPr>
                <a:solidFill>
                  <a:srgbClr val="363929"/>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Title Text"/>
          <p:cNvSpPr txBox="1">
            <a:spLocks noGrp="1"/>
          </p:cNvSpPr>
          <p:nvPr>
            <p:ph type="title"/>
          </p:nvPr>
        </p:nvSpPr>
        <p:spPr>
          <a:xfrm>
            <a:off x="2044700" y="152400"/>
            <a:ext cx="9575800" cy="2590800"/>
          </a:xfrm>
          <a:prstGeom prst="rect">
            <a:avLst/>
          </a:prstGeom>
          <a:effectLst/>
        </p:spPr>
        <p:txBody>
          <a:bodyPr anchor="ctr"/>
          <a:lstStyle>
            <a:lvl1pPr>
              <a:defRPr sz="7400">
                <a:solidFill>
                  <a:srgbClr val="363929"/>
                </a:solidFill>
                <a:latin typeface="+mj-lt"/>
                <a:ea typeface="+mj-ea"/>
                <a:cs typeface="+mj-cs"/>
                <a:sym typeface="Georgia"/>
              </a:defRPr>
            </a:lvl1pPr>
          </a:lstStyle>
          <a:p>
            <a:r>
              <a:t>Title Text</a:t>
            </a:r>
          </a:p>
        </p:txBody>
      </p:sp>
      <p:sp>
        <p:nvSpPr>
          <p:cNvPr id="21" name="Body Level One…"/>
          <p:cNvSpPr txBox="1">
            <a:spLocks noGrp="1"/>
          </p:cNvSpPr>
          <p:nvPr>
            <p:ph type="body" idx="1"/>
          </p:nvPr>
        </p:nvSpPr>
        <p:spPr>
          <a:xfrm>
            <a:off x="2044700" y="2743200"/>
            <a:ext cx="9575800" cy="5842000"/>
          </a:xfrm>
          <a:prstGeom prst="rect">
            <a:avLst/>
          </a:prstGeom>
          <a:effectLst/>
        </p:spPr>
        <p:txBody>
          <a:bodyPr anchor="ctr"/>
          <a:lstStyle>
            <a:lvl1pPr marL="739538" indent="-447438" algn="l">
              <a:spcBef>
                <a:spcPts val="4000"/>
              </a:spcBef>
              <a:buSzPct val="125000"/>
              <a:buChar char="•"/>
              <a:defRPr sz="3000">
                <a:solidFill>
                  <a:srgbClr val="363929"/>
                </a:solidFill>
              </a:defRPr>
            </a:lvl1pPr>
            <a:lvl2pPr marL="1247538" indent="-447438" algn="l">
              <a:spcBef>
                <a:spcPts val="4000"/>
              </a:spcBef>
              <a:buSzPct val="125000"/>
              <a:buChar char="•"/>
              <a:defRPr sz="3000">
                <a:solidFill>
                  <a:srgbClr val="363929"/>
                </a:solidFill>
              </a:defRPr>
            </a:lvl2pPr>
            <a:lvl3pPr marL="1772471" indent="-447438" algn="l">
              <a:spcBef>
                <a:spcPts val="4000"/>
              </a:spcBef>
              <a:buSzPct val="125000"/>
              <a:buChar char="•"/>
              <a:defRPr sz="3000">
                <a:solidFill>
                  <a:srgbClr val="363929"/>
                </a:solidFill>
              </a:defRPr>
            </a:lvl3pPr>
            <a:lvl4pPr marL="2297405" indent="-447438" algn="l">
              <a:spcBef>
                <a:spcPts val="4000"/>
              </a:spcBef>
              <a:buSzPct val="125000"/>
              <a:buChar char="•"/>
              <a:defRPr sz="3000">
                <a:solidFill>
                  <a:srgbClr val="363929"/>
                </a:solidFill>
              </a:defRPr>
            </a:lvl4pPr>
            <a:lvl5pPr marL="2822338" indent="-447438" algn="l">
              <a:spcBef>
                <a:spcPts val="4000"/>
              </a:spcBef>
              <a:buSzPct val="125000"/>
              <a:buChar char="•"/>
              <a:defRPr sz="3000">
                <a:solidFill>
                  <a:srgbClr val="363929"/>
                </a:solidFill>
              </a:defRPr>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a:effectLst/>
        </p:spPr>
        <p:txBody>
          <a:bodyPr/>
          <a:lstStyle>
            <a:lvl1pPr>
              <a:defRPr>
                <a:solidFill>
                  <a:srgbClr val="56533A"/>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 name="Title Text"/>
          <p:cNvSpPr txBox="1">
            <a:spLocks noGrp="1"/>
          </p:cNvSpPr>
          <p:nvPr>
            <p:ph type="title"/>
          </p:nvPr>
        </p:nvSpPr>
        <p:spPr>
          <a:xfrm>
            <a:off x="2044700" y="152400"/>
            <a:ext cx="9575800" cy="2590800"/>
          </a:xfrm>
          <a:prstGeom prst="rect">
            <a:avLst/>
          </a:prstGeom>
          <a:effectLst>
            <a:outerShdw blurRad="25400" dist="25400" dir="2700000" rotWithShape="0">
              <a:srgbClr val="FFFFFF">
                <a:alpha val="75000"/>
              </a:srgbClr>
            </a:outerShdw>
          </a:effectLst>
        </p:spPr>
        <p:txBody>
          <a:bodyPr anchor="ctr"/>
          <a:lstStyle>
            <a:lvl1pPr>
              <a:defRPr sz="7400">
                <a:solidFill>
                  <a:srgbClr val="363929"/>
                </a:solidFill>
                <a:latin typeface="+mj-lt"/>
                <a:ea typeface="+mj-ea"/>
                <a:cs typeface="+mj-cs"/>
                <a:sym typeface="Georgia"/>
              </a:defRPr>
            </a:lvl1pPr>
          </a:lstStyle>
          <a:p>
            <a:r>
              <a:t>Title Text</a:t>
            </a:r>
          </a:p>
        </p:txBody>
      </p:sp>
      <p:sp>
        <p:nvSpPr>
          <p:cNvPr id="30" name="Body Level One…"/>
          <p:cNvSpPr txBox="1">
            <a:spLocks noGrp="1"/>
          </p:cNvSpPr>
          <p:nvPr>
            <p:ph type="body" idx="1"/>
          </p:nvPr>
        </p:nvSpPr>
        <p:spPr>
          <a:xfrm>
            <a:off x="2044700" y="2743200"/>
            <a:ext cx="9575800" cy="5842000"/>
          </a:xfrm>
          <a:prstGeom prst="rect">
            <a:avLst/>
          </a:prstGeom>
          <a:effectLst/>
        </p:spPr>
        <p:txBody>
          <a:bodyPr numCol="2" spcCol="478790"/>
          <a:lstStyle>
            <a:lvl1pPr marL="739538" indent="-447438" algn="l">
              <a:spcBef>
                <a:spcPts val="4000"/>
              </a:spcBef>
              <a:buSzPct val="125000"/>
              <a:buChar char="•"/>
              <a:defRPr sz="3000">
                <a:solidFill>
                  <a:srgbClr val="363929"/>
                </a:solidFill>
              </a:defRPr>
            </a:lvl1pPr>
            <a:lvl2pPr marL="1247538" indent="-447438" algn="l">
              <a:spcBef>
                <a:spcPts val="4000"/>
              </a:spcBef>
              <a:buSzPct val="125000"/>
              <a:buChar char="•"/>
              <a:defRPr sz="3000">
                <a:solidFill>
                  <a:srgbClr val="363929"/>
                </a:solidFill>
              </a:defRPr>
            </a:lvl2pPr>
            <a:lvl3pPr marL="1772471" indent="-447438" algn="l">
              <a:spcBef>
                <a:spcPts val="4000"/>
              </a:spcBef>
              <a:buSzPct val="125000"/>
              <a:buChar char="•"/>
              <a:defRPr sz="3000">
                <a:solidFill>
                  <a:srgbClr val="363929"/>
                </a:solidFill>
              </a:defRPr>
            </a:lvl3pPr>
            <a:lvl4pPr marL="2297405" indent="-447438" algn="l">
              <a:spcBef>
                <a:spcPts val="4000"/>
              </a:spcBef>
              <a:buSzPct val="125000"/>
              <a:buChar char="•"/>
              <a:defRPr sz="3000">
                <a:solidFill>
                  <a:srgbClr val="363929"/>
                </a:solidFill>
              </a:defRPr>
            </a:lvl4pPr>
            <a:lvl5pPr marL="2822338" indent="-447438" algn="l">
              <a:spcBef>
                <a:spcPts val="4000"/>
              </a:spcBef>
              <a:buSzPct val="125000"/>
              <a:buChar char="•"/>
              <a:defRPr sz="3000">
                <a:solidFill>
                  <a:srgbClr val="363929"/>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a:effectLst/>
        </p:spPr>
        <p:txBody>
          <a:bodyPr/>
          <a:lstStyle>
            <a:lvl1pPr>
              <a:defRPr>
                <a:solidFill>
                  <a:srgbClr val="56533A"/>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Body Level One…"/>
          <p:cNvSpPr txBox="1">
            <a:spLocks noGrp="1"/>
          </p:cNvSpPr>
          <p:nvPr>
            <p:ph type="body" idx="1"/>
          </p:nvPr>
        </p:nvSpPr>
        <p:spPr>
          <a:xfrm>
            <a:off x="2044700" y="1168400"/>
            <a:ext cx="9575800" cy="7416800"/>
          </a:xfrm>
          <a:prstGeom prst="rect">
            <a:avLst/>
          </a:prstGeom>
          <a:effectLst/>
        </p:spPr>
        <p:txBody>
          <a:bodyPr anchor="ctr"/>
          <a:lstStyle>
            <a:lvl1pPr marL="739538" indent="-447438" algn="l">
              <a:spcBef>
                <a:spcPts val="6400"/>
              </a:spcBef>
              <a:buSzPct val="125000"/>
              <a:buChar char="•"/>
              <a:defRPr sz="3000">
                <a:solidFill>
                  <a:srgbClr val="363929"/>
                </a:solidFill>
              </a:defRPr>
            </a:lvl1pPr>
            <a:lvl2pPr marL="1247538" indent="-447438" algn="l">
              <a:spcBef>
                <a:spcPts val="6400"/>
              </a:spcBef>
              <a:buSzPct val="125000"/>
              <a:buChar char="•"/>
              <a:defRPr sz="3000">
                <a:solidFill>
                  <a:srgbClr val="363929"/>
                </a:solidFill>
              </a:defRPr>
            </a:lvl2pPr>
            <a:lvl3pPr marL="1772471" indent="-447438" algn="l">
              <a:spcBef>
                <a:spcPts val="6400"/>
              </a:spcBef>
              <a:buSzPct val="125000"/>
              <a:buChar char="•"/>
              <a:defRPr sz="3000">
                <a:solidFill>
                  <a:srgbClr val="363929"/>
                </a:solidFill>
              </a:defRPr>
            </a:lvl3pPr>
            <a:lvl4pPr marL="2297405" indent="-447438" algn="l">
              <a:spcBef>
                <a:spcPts val="6400"/>
              </a:spcBef>
              <a:buSzPct val="125000"/>
              <a:buChar char="•"/>
              <a:defRPr sz="3000">
                <a:solidFill>
                  <a:srgbClr val="363929"/>
                </a:solidFill>
              </a:defRPr>
            </a:lvl4pPr>
            <a:lvl5pPr marL="2822338" indent="-447438" algn="l">
              <a:spcBef>
                <a:spcPts val="6400"/>
              </a:spcBef>
              <a:buSzPct val="125000"/>
              <a:buChar char="•"/>
              <a:defRPr sz="3000">
                <a:solidFill>
                  <a:srgbClr val="363929"/>
                </a:solidFill>
              </a:defRPr>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a:effectLst/>
        </p:spPr>
        <p:txBody>
          <a:bodyPr/>
          <a:lstStyle>
            <a:lvl1pPr>
              <a:defRPr>
                <a:solidFill>
                  <a:srgbClr val="363929"/>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prstGeom prst="rect">
            <a:avLst/>
          </a:prstGeom>
          <a:effectLst/>
        </p:spPr>
        <p:txBody>
          <a:bodyPr/>
          <a:lstStyle>
            <a:lvl1pPr>
              <a:defRPr>
                <a:solidFill>
                  <a:srgbClr val="363929"/>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 name="Title Text"/>
          <p:cNvSpPr txBox="1">
            <a:spLocks noGrp="1"/>
          </p:cNvSpPr>
          <p:nvPr>
            <p:ph type="title"/>
          </p:nvPr>
        </p:nvSpPr>
        <p:spPr>
          <a:xfrm>
            <a:off x="2044700" y="152400"/>
            <a:ext cx="9575800" cy="2590800"/>
          </a:xfrm>
          <a:prstGeom prst="rect">
            <a:avLst/>
          </a:prstGeom>
          <a:effectLst/>
        </p:spPr>
        <p:txBody>
          <a:bodyPr anchor="ctr"/>
          <a:lstStyle>
            <a:lvl1pPr>
              <a:defRPr sz="7400">
                <a:solidFill>
                  <a:srgbClr val="56533A"/>
                </a:solidFill>
                <a:latin typeface="+mj-lt"/>
                <a:ea typeface="+mj-ea"/>
                <a:cs typeface="+mj-cs"/>
                <a:sym typeface="Georgia"/>
              </a:defRPr>
            </a:lvl1pPr>
          </a:lstStyle>
          <a:p>
            <a:r>
              <a:t>Title Text</a:t>
            </a:r>
          </a:p>
        </p:txBody>
      </p:sp>
      <p:sp>
        <p:nvSpPr>
          <p:cNvPr id="54" name="Slide Number"/>
          <p:cNvSpPr txBox="1">
            <a:spLocks noGrp="1"/>
          </p:cNvSpPr>
          <p:nvPr>
            <p:ph type="sldNum" sz="quarter" idx="2"/>
          </p:nvPr>
        </p:nvSpPr>
        <p:spPr>
          <a:prstGeom prst="rect">
            <a:avLst/>
          </a:prstGeom>
          <a:effectLst/>
        </p:spPr>
        <p:txBody>
          <a:bodyPr/>
          <a:lstStyle>
            <a:lvl1pPr>
              <a:defRPr>
                <a:solidFill>
                  <a:srgbClr val="56533A"/>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Title Text"/>
          <p:cNvSpPr txBox="1">
            <a:spLocks noGrp="1"/>
          </p:cNvSpPr>
          <p:nvPr>
            <p:ph type="title"/>
          </p:nvPr>
        </p:nvSpPr>
        <p:spPr>
          <a:xfrm>
            <a:off x="1600200" y="3314700"/>
            <a:ext cx="10464800" cy="3124200"/>
          </a:xfrm>
          <a:prstGeom prst="rect">
            <a:avLst/>
          </a:prstGeom>
        </p:spPr>
        <p:txBody>
          <a:bodyPr anchor="ct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Image"/>
          <p:cNvSpPr>
            <a:spLocks noGrp="1"/>
          </p:cNvSpPr>
          <p:nvPr>
            <p:ph type="pic" sz="quarter" idx="13"/>
          </p:nvPr>
        </p:nvSpPr>
        <p:spPr>
          <a:xfrm>
            <a:off x="4127500" y="2724150"/>
            <a:ext cx="5410200" cy="4064000"/>
          </a:xfrm>
          <a:prstGeom prst="rect">
            <a:avLst/>
          </a:prstGeom>
          <a:ln w="9525">
            <a:round/>
          </a:ln>
          <a:effectLst/>
        </p:spPr>
        <p:txBody>
          <a:bodyPr lIns="91439" tIns="45719" rIns="91439" bIns="45719"/>
          <a:lstStyle/>
          <a:p>
            <a:endParaRPr/>
          </a:p>
        </p:txBody>
      </p:sp>
      <p:sp>
        <p:nvSpPr>
          <p:cNvPr id="70" name="Title Text"/>
          <p:cNvSpPr txBox="1">
            <a:spLocks noGrp="1"/>
          </p:cNvSpPr>
          <p:nvPr>
            <p:ph type="title"/>
          </p:nvPr>
        </p:nvSpPr>
        <p:spPr>
          <a:xfrm>
            <a:off x="1600200" y="7124700"/>
            <a:ext cx="10464800" cy="2019300"/>
          </a:xfrm>
          <a:prstGeom prst="rect">
            <a:avLst/>
          </a:prstGeom>
        </p:spPr>
        <p:txBody>
          <a:bodyPr anchor="ctr"/>
          <a:lstStyle>
            <a:lvl1pPr>
              <a:defRPr sz="7400">
                <a:latin typeface="+mj-lt"/>
                <a:ea typeface="+mj-ea"/>
                <a:cs typeface="+mj-cs"/>
                <a:sym typeface="Georgia"/>
              </a:defRPr>
            </a:lvl1pPr>
          </a:lstStyle>
          <a:p>
            <a:r>
              <a:t>Title Text</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78" name="Image"/>
          <p:cNvSpPr>
            <a:spLocks noGrp="1"/>
          </p:cNvSpPr>
          <p:nvPr>
            <p:ph type="pic" sz="quarter" idx="13"/>
          </p:nvPr>
        </p:nvSpPr>
        <p:spPr>
          <a:xfrm>
            <a:off x="7289800" y="2038350"/>
            <a:ext cx="4038600" cy="5410200"/>
          </a:xfrm>
          <a:prstGeom prst="rect">
            <a:avLst/>
          </a:prstGeom>
          <a:ln w="9525">
            <a:round/>
          </a:ln>
          <a:effectLst/>
        </p:spPr>
        <p:txBody>
          <a:bodyPr lIns="91439" tIns="45719" rIns="91439" bIns="45719"/>
          <a:lstStyle/>
          <a:p>
            <a:endParaRPr/>
          </a:p>
        </p:txBody>
      </p:sp>
      <p:sp>
        <p:nvSpPr>
          <p:cNvPr id="79" name="Title Text"/>
          <p:cNvSpPr txBox="1">
            <a:spLocks noGrp="1"/>
          </p:cNvSpPr>
          <p:nvPr>
            <p:ph type="title"/>
          </p:nvPr>
        </p:nvSpPr>
        <p:spPr>
          <a:xfrm>
            <a:off x="736600" y="1765300"/>
            <a:ext cx="6299200" cy="3124200"/>
          </a:xfrm>
          <a:prstGeom prst="rect">
            <a:avLst/>
          </a:prstGeom>
        </p:spPr>
        <p:txBody>
          <a:bodyPr/>
          <a:lstStyle>
            <a:lvl1pPr>
              <a:defRPr sz="7400">
                <a:latin typeface="+mj-lt"/>
                <a:ea typeface="+mj-ea"/>
                <a:cs typeface="+mj-cs"/>
                <a:sym typeface="Georgia"/>
              </a:defRPr>
            </a:lvl1pPr>
          </a:lstStyle>
          <a:p>
            <a:r>
              <a:t>Title Text</a:t>
            </a:r>
          </a:p>
        </p:txBody>
      </p:sp>
      <p:sp>
        <p:nvSpPr>
          <p:cNvPr id="80" name="Body Level One…"/>
          <p:cNvSpPr txBox="1">
            <a:spLocks noGrp="1"/>
          </p:cNvSpPr>
          <p:nvPr>
            <p:ph type="body" sz="quarter" idx="1"/>
          </p:nvPr>
        </p:nvSpPr>
        <p:spPr>
          <a:xfrm>
            <a:off x="736600" y="5029200"/>
            <a:ext cx="6299200" cy="2857500"/>
          </a:xfrm>
          <a:prstGeom prst="rect">
            <a:avLst/>
          </a:prstGeom>
        </p:spPr>
        <p:txBody>
          <a:bodyPr/>
          <a:lstStyle>
            <a:lvl1pPr>
              <a:defRPr sz="3600"/>
            </a:lvl1pPr>
            <a:lvl2pPr>
              <a:defRPr sz="3600"/>
            </a:lvl2pPr>
            <a:lvl3pPr>
              <a:defRPr sz="3600"/>
            </a:lvl3pPr>
            <a:lvl4pPr>
              <a:defRPr sz="3600"/>
            </a:lvl4pPr>
            <a:lvl5pPr>
              <a:defRPr sz="3600"/>
            </a:lvl5pPr>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00200" y="1765300"/>
            <a:ext cx="10464800" cy="3124200"/>
          </a:xfrm>
          <a:prstGeom prst="rect">
            <a:avLst/>
          </a:prstGeom>
          <a:ln w="12700">
            <a:miter lim="400000"/>
          </a:ln>
          <a:effectLst>
            <a:outerShdw blurRad="25400" dist="25400" dir="2700000" rotWithShape="0">
              <a:srgbClr val="FFFFFF">
                <a:alpha val="50000"/>
              </a:srgbClr>
            </a:outerShdw>
          </a:effectLst>
          <a:extLst>
            <a:ext uri="{C572A759-6A51-4108-AA02-DFA0A04FC94B}">
              <ma14:wrappingTextBoxFlag xmlns:ma14="http://schemas.microsoft.com/office/mac/drawingml/2011/main" xmlns="" val="1"/>
            </a:ext>
          </a:extLst>
        </p:spPr>
        <p:txBody>
          <a:bodyPr lIns="50800" tIns="50800" rIns="50800" bIns="50800" anchor="b"/>
          <a:lstStyle/>
          <a:p>
            <a:r>
              <a:t>Title Text</a:t>
            </a:r>
          </a:p>
        </p:txBody>
      </p:sp>
      <p:sp>
        <p:nvSpPr>
          <p:cNvPr id="3" name="Body Level One…"/>
          <p:cNvSpPr txBox="1">
            <a:spLocks noGrp="1"/>
          </p:cNvSpPr>
          <p:nvPr>
            <p:ph type="body" idx="1"/>
          </p:nvPr>
        </p:nvSpPr>
        <p:spPr>
          <a:xfrm>
            <a:off x="1600200" y="5029200"/>
            <a:ext cx="10464800" cy="2857500"/>
          </a:xfrm>
          <a:prstGeom prst="rect">
            <a:avLst/>
          </a:prstGeom>
          <a:ln w="12700">
            <a:miter lim="400000"/>
          </a:ln>
          <a:effectLst>
            <a:outerShdw blurRad="25400" dist="25400" dir="2700000" rotWithShape="0">
              <a:srgbClr val="FFFFFF">
                <a:alpha val="50000"/>
              </a:srgbClr>
            </a:outerShdw>
          </a:effectLst>
          <a:extLst>
            <a:ext uri="{C572A759-6A51-4108-AA02-DFA0A04FC94B}">
              <ma14:wrappingTextBoxFlag xmlns:ma14="http://schemas.microsoft.com/office/mac/drawingml/2011/main" xmlns="" val="1"/>
            </a:ext>
          </a:extLst>
        </p:spPr>
        <p:txBody>
          <a:bodyPr lIns="50800" tIns="50800" rIns="50800" bIns="5080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2153899" y="9169400"/>
            <a:ext cx="453239" cy="462282"/>
          </a:xfrm>
          <a:prstGeom prst="rect">
            <a:avLst/>
          </a:prstGeom>
          <a:ln w="12700">
            <a:miter lim="400000"/>
          </a:ln>
          <a:effectLst>
            <a:outerShdw blurRad="25400" dist="25400" dir="2700000" rotWithShape="0">
              <a:srgbClr val="FFFFFF">
                <a:alpha val="50000"/>
              </a:srgbClr>
            </a:outerShdw>
          </a:effectLst>
        </p:spPr>
        <p:txBody>
          <a:bodyPr wrap="none" lIns="50800" tIns="50800" rIns="50800" bIns="50800">
            <a:spAutoFit/>
          </a:bodyPr>
          <a:lstStyle>
            <a:lvl1pPr algn="r">
              <a:defRPr sz="2400">
                <a:solidFill>
                  <a:srgbClr val="353825"/>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7200" rtl="0" latinLnBrk="0">
        <a:lnSpc>
          <a:spcPct val="100000"/>
        </a:lnSpc>
        <a:spcBef>
          <a:spcPts val="0"/>
        </a:spcBef>
        <a:spcAft>
          <a:spcPts val="0"/>
        </a:spcAft>
        <a:buClrTx/>
        <a:buSzTx/>
        <a:buFontTx/>
        <a:buNone/>
        <a:tabLst/>
        <a:defRPr sz="9200" b="0" i="0" u="none" strike="noStrike" cap="none" spc="0" baseline="0">
          <a:ln>
            <a:noFill/>
          </a:ln>
          <a:solidFill>
            <a:srgbClr val="353825"/>
          </a:solidFill>
          <a:uFillTx/>
          <a:latin typeface="+mn-lt"/>
          <a:ea typeface="+mn-ea"/>
          <a:cs typeface="+mn-cs"/>
          <a:sym typeface="Optima"/>
        </a:defRPr>
      </a:lvl1pPr>
      <a:lvl2pPr marL="0" marR="0" indent="228600" algn="ctr" defTabSz="457200" rtl="0" latinLnBrk="0">
        <a:lnSpc>
          <a:spcPct val="100000"/>
        </a:lnSpc>
        <a:spcBef>
          <a:spcPts val="0"/>
        </a:spcBef>
        <a:spcAft>
          <a:spcPts val="0"/>
        </a:spcAft>
        <a:buClrTx/>
        <a:buSzTx/>
        <a:buFontTx/>
        <a:buNone/>
        <a:tabLst/>
        <a:defRPr sz="9200" b="0" i="0" u="none" strike="noStrike" cap="none" spc="0" baseline="0">
          <a:ln>
            <a:noFill/>
          </a:ln>
          <a:solidFill>
            <a:srgbClr val="353825"/>
          </a:solidFill>
          <a:uFillTx/>
          <a:latin typeface="+mn-lt"/>
          <a:ea typeface="+mn-ea"/>
          <a:cs typeface="+mn-cs"/>
          <a:sym typeface="Optima"/>
        </a:defRPr>
      </a:lvl2pPr>
      <a:lvl3pPr marL="0" marR="0" indent="457200" algn="ctr" defTabSz="457200" rtl="0" latinLnBrk="0">
        <a:lnSpc>
          <a:spcPct val="100000"/>
        </a:lnSpc>
        <a:spcBef>
          <a:spcPts val="0"/>
        </a:spcBef>
        <a:spcAft>
          <a:spcPts val="0"/>
        </a:spcAft>
        <a:buClrTx/>
        <a:buSzTx/>
        <a:buFontTx/>
        <a:buNone/>
        <a:tabLst/>
        <a:defRPr sz="9200" b="0" i="0" u="none" strike="noStrike" cap="none" spc="0" baseline="0">
          <a:ln>
            <a:noFill/>
          </a:ln>
          <a:solidFill>
            <a:srgbClr val="353825"/>
          </a:solidFill>
          <a:uFillTx/>
          <a:latin typeface="+mn-lt"/>
          <a:ea typeface="+mn-ea"/>
          <a:cs typeface="+mn-cs"/>
          <a:sym typeface="Optima"/>
        </a:defRPr>
      </a:lvl3pPr>
      <a:lvl4pPr marL="0" marR="0" indent="685800" algn="ctr" defTabSz="457200" rtl="0" latinLnBrk="0">
        <a:lnSpc>
          <a:spcPct val="100000"/>
        </a:lnSpc>
        <a:spcBef>
          <a:spcPts val="0"/>
        </a:spcBef>
        <a:spcAft>
          <a:spcPts val="0"/>
        </a:spcAft>
        <a:buClrTx/>
        <a:buSzTx/>
        <a:buFontTx/>
        <a:buNone/>
        <a:tabLst/>
        <a:defRPr sz="9200" b="0" i="0" u="none" strike="noStrike" cap="none" spc="0" baseline="0">
          <a:ln>
            <a:noFill/>
          </a:ln>
          <a:solidFill>
            <a:srgbClr val="353825"/>
          </a:solidFill>
          <a:uFillTx/>
          <a:latin typeface="+mn-lt"/>
          <a:ea typeface="+mn-ea"/>
          <a:cs typeface="+mn-cs"/>
          <a:sym typeface="Optima"/>
        </a:defRPr>
      </a:lvl4pPr>
      <a:lvl5pPr marL="0" marR="0" indent="914400" algn="ctr" defTabSz="457200" rtl="0" latinLnBrk="0">
        <a:lnSpc>
          <a:spcPct val="100000"/>
        </a:lnSpc>
        <a:spcBef>
          <a:spcPts val="0"/>
        </a:spcBef>
        <a:spcAft>
          <a:spcPts val="0"/>
        </a:spcAft>
        <a:buClrTx/>
        <a:buSzTx/>
        <a:buFontTx/>
        <a:buNone/>
        <a:tabLst/>
        <a:defRPr sz="9200" b="0" i="0" u="none" strike="noStrike" cap="none" spc="0" baseline="0">
          <a:ln>
            <a:noFill/>
          </a:ln>
          <a:solidFill>
            <a:srgbClr val="353825"/>
          </a:solidFill>
          <a:uFillTx/>
          <a:latin typeface="+mn-lt"/>
          <a:ea typeface="+mn-ea"/>
          <a:cs typeface="+mn-cs"/>
          <a:sym typeface="Optima"/>
        </a:defRPr>
      </a:lvl5pPr>
      <a:lvl6pPr marL="0" marR="0" indent="1143000" algn="ctr" defTabSz="457200" rtl="0" latinLnBrk="0">
        <a:lnSpc>
          <a:spcPct val="100000"/>
        </a:lnSpc>
        <a:spcBef>
          <a:spcPts val="0"/>
        </a:spcBef>
        <a:spcAft>
          <a:spcPts val="0"/>
        </a:spcAft>
        <a:buClrTx/>
        <a:buSzTx/>
        <a:buFontTx/>
        <a:buNone/>
        <a:tabLst/>
        <a:defRPr sz="9200" b="0" i="0" u="none" strike="noStrike" cap="none" spc="0" baseline="0">
          <a:ln>
            <a:noFill/>
          </a:ln>
          <a:solidFill>
            <a:srgbClr val="353825"/>
          </a:solidFill>
          <a:uFillTx/>
          <a:latin typeface="+mn-lt"/>
          <a:ea typeface="+mn-ea"/>
          <a:cs typeface="+mn-cs"/>
          <a:sym typeface="Optima"/>
        </a:defRPr>
      </a:lvl6pPr>
      <a:lvl7pPr marL="0" marR="0" indent="1371600" algn="ctr" defTabSz="457200" rtl="0" latinLnBrk="0">
        <a:lnSpc>
          <a:spcPct val="100000"/>
        </a:lnSpc>
        <a:spcBef>
          <a:spcPts val="0"/>
        </a:spcBef>
        <a:spcAft>
          <a:spcPts val="0"/>
        </a:spcAft>
        <a:buClrTx/>
        <a:buSzTx/>
        <a:buFontTx/>
        <a:buNone/>
        <a:tabLst/>
        <a:defRPr sz="9200" b="0" i="0" u="none" strike="noStrike" cap="none" spc="0" baseline="0">
          <a:ln>
            <a:noFill/>
          </a:ln>
          <a:solidFill>
            <a:srgbClr val="353825"/>
          </a:solidFill>
          <a:uFillTx/>
          <a:latin typeface="+mn-lt"/>
          <a:ea typeface="+mn-ea"/>
          <a:cs typeface="+mn-cs"/>
          <a:sym typeface="Optima"/>
        </a:defRPr>
      </a:lvl7pPr>
      <a:lvl8pPr marL="0" marR="0" indent="1600200" algn="ctr" defTabSz="457200" rtl="0" latinLnBrk="0">
        <a:lnSpc>
          <a:spcPct val="100000"/>
        </a:lnSpc>
        <a:spcBef>
          <a:spcPts val="0"/>
        </a:spcBef>
        <a:spcAft>
          <a:spcPts val="0"/>
        </a:spcAft>
        <a:buClrTx/>
        <a:buSzTx/>
        <a:buFontTx/>
        <a:buNone/>
        <a:tabLst/>
        <a:defRPr sz="9200" b="0" i="0" u="none" strike="noStrike" cap="none" spc="0" baseline="0">
          <a:ln>
            <a:noFill/>
          </a:ln>
          <a:solidFill>
            <a:srgbClr val="353825"/>
          </a:solidFill>
          <a:uFillTx/>
          <a:latin typeface="+mn-lt"/>
          <a:ea typeface="+mn-ea"/>
          <a:cs typeface="+mn-cs"/>
          <a:sym typeface="Optima"/>
        </a:defRPr>
      </a:lvl8pPr>
      <a:lvl9pPr marL="0" marR="0" indent="1828800" algn="ctr" defTabSz="457200" rtl="0" latinLnBrk="0">
        <a:lnSpc>
          <a:spcPct val="100000"/>
        </a:lnSpc>
        <a:spcBef>
          <a:spcPts val="0"/>
        </a:spcBef>
        <a:spcAft>
          <a:spcPts val="0"/>
        </a:spcAft>
        <a:buClrTx/>
        <a:buSzTx/>
        <a:buFontTx/>
        <a:buNone/>
        <a:tabLst/>
        <a:defRPr sz="9200" b="0" i="0" u="none" strike="noStrike" cap="none" spc="0" baseline="0">
          <a:ln>
            <a:noFill/>
          </a:ln>
          <a:solidFill>
            <a:srgbClr val="353825"/>
          </a:solidFill>
          <a:uFillTx/>
          <a:latin typeface="+mn-lt"/>
          <a:ea typeface="+mn-ea"/>
          <a:cs typeface="+mn-cs"/>
          <a:sym typeface="Optima"/>
        </a:defRPr>
      </a:lvl9pPr>
    </p:titleStyle>
    <p:bodyStyle>
      <a:lvl1pPr marL="0" marR="0" indent="0" algn="ctr" defTabSz="457200" rtl="0" latinLnBrk="0">
        <a:lnSpc>
          <a:spcPct val="100000"/>
        </a:lnSpc>
        <a:spcBef>
          <a:spcPts val="0"/>
        </a:spcBef>
        <a:spcAft>
          <a:spcPts val="0"/>
        </a:spcAft>
        <a:buClrTx/>
        <a:buSzTx/>
        <a:buFontTx/>
        <a:buNone/>
        <a:tabLst/>
        <a:defRPr sz="4200" b="0" i="0" u="none" strike="noStrike" cap="none" spc="0" baseline="0">
          <a:ln>
            <a:noFill/>
          </a:ln>
          <a:solidFill>
            <a:srgbClr val="353825"/>
          </a:solidFill>
          <a:uFillTx/>
          <a:latin typeface="+mn-lt"/>
          <a:ea typeface="+mn-ea"/>
          <a:cs typeface="+mn-cs"/>
          <a:sym typeface="Optima"/>
        </a:defRPr>
      </a:lvl1pPr>
      <a:lvl2pPr marL="0" marR="0" indent="0" algn="ctr" defTabSz="457200" rtl="0" latinLnBrk="0">
        <a:lnSpc>
          <a:spcPct val="100000"/>
        </a:lnSpc>
        <a:spcBef>
          <a:spcPts val="0"/>
        </a:spcBef>
        <a:spcAft>
          <a:spcPts val="0"/>
        </a:spcAft>
        <a:buClrTx/>
        <a:buSzTx/>
        <a:buFontTx/>
        <a:buNone/>
        <a:tabLst/>
        <a:defRPr sz="4200" b="0" i="0" u="none" strike="noStrike" cap="none" spc="0" baseline="0">
          <a:ln>
            <a:noFill/>
          </a:ln>
          <a:solidFill>
            <a:srgbClr val="353825"/>
          </a:solidFill>
          <a:uFillTx/>
          <a:latin typeface="+mn-lt"/>
          <a:ea typeface="+mn-ea"/>
          <a:cs typeface="+mn-cs"/>
          <a:sym typeface="Optima"/>
        </a:defRPr>
      </a:lvl2pPr>
      <a:lvl3pPr marL="0" marR="0" indent="0" algn="ctr" defTabSz="457200" rtl="0" latinLnBrk="0">
        <a:lnSpc>
          <a:spcPct val="100000"/>
        </a:lnSpc>
        <a:spcBef>
          <a:spcPts val="0"/>
        </a:spcBef>
        <a:spcAft>
          <a:spcPts val="0"/>
        </a:spcAft>
        <a:buClrTx/>
        <a:buSzTx/>
        <a:buFontTx/>
        <a:buNone/>
        <a:tabLst/>
        <a:defRPr sz="4200" b="0" i="0" u="none" strike="noStrike" cap="none" spc="0" baseline="0">
          <a:ln>
            <a:noFill/>
          </a:ln>
          <a:solidFill>
            <a:srgbClr val="353825"/>
          </a:solidFill>
          <a:uFillTx/>
          <a:latin typeface="+mn-lt"/>
          <a:ea typeface="+mn-ea"/>
          <a:cs typeface="+mn-cs"/>
          <a:sym typeface="Optima"/>
        </a:defRPr>
      </a:lvl3pPr>
      <a:lvl4pPr marL="0" marR="0" indent="0" algn="ctr" defTabSz="457200" rtl="0" latinLnBrk="0">
        <a:lnSpc>
          <a:spcPct val="100000"/>
        </a:lnSpc>
        <a:spcBef>
          <a:spcPts val="0"/>
        </a:spcBef>
        <a:spcAft>
          <a:spcPts val="0"/>
        </a:spcAft>
        <a:buClrTx/>
        <a:buSzTx/>
        <a:buFontTx/>
        <a:buNone/>
        <a:tabLst/>
        <a:defRPr sz="4200" b="0" i="0" u="none" strike="noStrike" cap="none" spc="0" baseline="0">
          <a:ln>
            <a:noFill/>
          </a:ln>
          <a:solidFill>
            <a:srgbClr val="353825"/>
          </a:solidFill>
          <a:uFillTx/>
          <a:latin typeface="+mn-lt"/>
          <a:ea typeface="+mn-ea"/>
          <a:cs typeface="+mn-cs"/>
          <a:sym typeface="Optima"/>
        </a:defRPr>
      </a:lvl4pPr>
      <a:lvl5pPr marL="0" marR="0" indent="0" algn="ctr" defTabSz="457200" rtl="0" latinLnBrk="0">
        <a:lnSpc>
          <a:spcPct val="100000"/>
        </a:lnSpc>
        <a:spcBef>
          <a:spcPts val="0"/>
        </a:spcBef>
        <a:spcAft>
          <a:spcPts val="0"/>
        </a:spcAft>
        <a:buClrTx/>
        <a:buSzTx/>
        <a:buFontTx/>
        <a:buNone/>
        <a:tabLst/>
        <a:defRPr sz="4200" b="0" i="0" u="none" strike="noStrike" cap="none" spc="0" baseline="0">
          <a:ln>
            <a:noFill/>
          </a:ln>
          <a:solidFill>
            <a:srgbClr val="353825"/>
          </a:solidFill>
          <a:uFillTx/>
          <a:latin typeface="+mn-lt"/>
          <a:ea typeface="+mn-ea"/>
          <a:cs typeface="+mn-cs"/>
          <a:sym typeface="Optima"/>
        </a:defRPr>
      </a:lvl5pPr>
      <a:lvl6pPr marL="0" marR="0" indent="355600" algn="ctr" defTabSz="457200" rtl="0" latinLnBrk="0">
        <a:lnSpc>
          <a:spcPct val="100000"/>
        </a:lnSpc>
        <a:spcBef>
          <a:spcPts val="0"/>
        </a:spcBef>
        <a:spcAft>
          <a:spcPts val="0"/>
        </a:spcAft>
        <a:buClrTx/>
        <a:buSzTx/>
        <a:buFontTx/>
        <a:buNone/>
        <a:tabLst/>
        <a:defRPr sz="4200" b="0" i="0" u="none" strike="noStrike" cap="none" spc="0" baseline="0">
          <a:ln>
            <a:noFill/>
          </a:ln>
          <a:solidFill>
            <a:srgbClr val="353825"/>
          </a:solidFill>
          <a:uFillTx/>
          <a:latin typeface="+mn-lt"/>
          <a:ea typeface="+mn-ea"/>
          <a:cs typeface="+mn-cs"/>
          <a:sym typeface="Optima"/>
        </a:defRPr>
      </a:lvl6pPr>
      <a:lvl7pPr marL="0" marR="0" indent="711200" algn="ctr" defTabSz="457200" rtl="0" latinLnBrk="0">
        <a:lnSpc>
          <a:spcPct val="100000"/>
        </a:lnSpc>
        <a:spcBef>
          <a:spcPts val="0"/>
        </a:spcBef>
        <a:spcAft>
          <a:spcPts val="0"/>
        </a:spcAft>
        <a:buClrTx/>
        <a:buSzTx/>
        <a:buFontTx/>
        <a:buNone/>
        <a:tabLst/>
        <a:defRPr sz="4200" b="0" i="0" u="none" strike="noStrike" cap="none" spc="0" baseline="0">
          <a:ln>
            <a:noFill/>
          </a:ln>
          <a:solidFill>
            <a:srgbClr val="353825"/>
          </a:solidFill>
          <a:uFillTx/>
          <a:latin typeface="+mn-lt"/>
          <a:ea typeface="+mn-ea"/>
          <a:cs typeface="+mn-cs"/>
          <a:sym typeface="Optima"/>
        </a:defRPr>
      </a:lvl7pPr>
      <a:lvl8pPr marL="0" marR="0" indent="1066800" algn="ctr" defTabSz="457200" rtl="0" latinLnBrk="0">
        <a:lnSpc>
          <a:spcPct val="100000"/>
        </a:lnSpc>
        <a:spcBef>
          <a:spcPts val="0"/>
        </a:spcBef>
        <a:spcAft>
          <a:spcPts val="0"/>
        </a:spcAft>
        <a:buClrTx/>
        <a:buSzTx/>
        <a:buFontTx/>
        <a:buNone/>
        <a:tabLst/>
        <a:defRPr sz="4200" b="0" i="0" u="none" strike="noStrike" cap="none" spc="0" baseline="0">
          <a:ln>
            <a:noFill/>
          </a:ln>
          <a:solidFill>
            <a:srgbClr val="353825"/>
          </a:solidFill>
          <a:uFillTx/>
          <a:latin typeface="+mn-lt"/>
          <a:ea typeface="+mn-ea"/>
          <a:cs typeface="+mn-cs"/>
          <a:sym typeface="Optima"/>
        </a:defRPr>
      </a:lvl8pPr>
      <a:lvl9pPr marL="0" marR="0" indent="1422400" algn="ctr" defTabSz="457200" rtl="0" latinLnBrk="0">
        <a:lnSpc>
          <a:spcPct val="100000"/>
        </a:lnSpc>
        <a:spcBef>
          <a:spcPts val="0"/>
        </a:spcBef>
        <a:spcAft>
          <a:spcPts val="0"/>
        </a:spcAft>
        <a:buClrTx/>
        <a:buSzTx/>
        <a:buFontTx/>
        <a:buNone/>
        <a:tabLst/>
        <a:defRPr sz="4200" b="0" i="0" u="none" strike="noStrike" cap="none" spc="0" baseline="0">
          <a:ln>
            <a:noFill/>
          </a:ln>
          <a:solidFill>
            <a:srgbClr val="353825"/>
          </a:solidFill>
          <a:uFillTx/>
          <a:latin typeface="+mn-lt"/>
          <a:ea typeface="+mn-ea"/>
          <a:cs typeface="+mn-cs"/>
          <a:sym typeface="Optima"/>
        </a:defRPr>
      </a:lvl9pPr>
    </p:bodyStyle>
    <p:otherStyle>
      <a:lvl1pPr marL="0" marR="0" indent="0" algn="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Optima"/>
        </a:defRPr>
      </a:lvl1pPr>
      <a:lvl2pPr marL="0" marR="0" indent="228600" algn="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Optima"/>
        </a:defRPr>
      </a:lvl2pPr>
      <a:lvl3pPr marL="0" marR="0" indent="457200" algn="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Optima"/>
        </a:defRPr>
      </a:lvl3pPr>
      <a:lvl4pPr marL="0" marR="0" indent="685800" algn="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Optima"/>
        </a:defRPr>
      </a:lvl4pPr>
      <a:lvl5pPr marL="0" marR="0" indent="914400" algn="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Optima"/>
        </a:defRPr>
      </a:lvl5pPr>
      <a:lvl6pPr marL="0" marR="0" indent="1143000" algn="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Optima"/>
        </a:defRPr>
      </a:lvl6pPr>
      <a:lvl7pPr marL="0" marR="0" indent="1371600" algn="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Optima"/>
        </a:defRPr>
      </a:lvl7pPr>
      <a:lvl8pPr marL="0" marR="0" indent="1600200" algn="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Optima"/>
        </a:defRPr>
      </a:lvl8pPr>
      <a:lvl9pPr marL="0" marR="0" indent="1828800" algn="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Optim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wl.purdue.edu/owl/research_and_citation/mla_style/mla_formatting_and_style_guide/mla_formatting_and_style_guide.html?_ga=2.19623804.558179429.15224" TargetMode="External"/><Relationship Id="rId2" Type="http://schemas.openxmlformats.org/officeDocument/2006/relationships/hyperlink" Target="https://style.mla.org/works-cited-a-quick-guid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owl.english.purdue.edu/owl/resource/747/03/"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owl.english.purdue.edu/owl/resource/747/12/" TargetMode="External"/><Relationship Id="rId2" Type="http://schemas.openxmlformats.org/officeDocument/2006/relationships/hyperlink" Target="https://owl.english.purdue.edu/owl/resource/675/1/" TargetMode="External"/><Relationship Id="rId1" Type="http://schemas.openxmlformats.org/officeDocument/2006/relationships/slideLayout" Target="../slideLayouts/slideLayout2.xml"/><Relationship Id="rId4" Type="http://schemas.openxmlformats.org/officeDocument/2006/relationships/hyperlink" Target="https://owl.english.purdue.edu/owl/resource/747/13/"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owl.english.purdue.edu/owl/resource/747/0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owl.english.purdue.edu/owl/resource/618/0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ctlsites.uga.edu/eberle/4864-bibliography-and-citation-example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Writing a Literary Essay"/>
          <p:cNvSpPr txBox="1">
            <a:spLocks noGrp="1"/>
          </p:cNvSpPr>
          <p:nvPr>
            <p:ph type="ctrTitle"/>
          </p:nvPr>
        </p:nvSpPr>
        <p:spPr>
          <a:prstGeom prst="rect">
            <a:avLst/>
          </a:prstGeom>
        </p:spPr>
        <p:txBody>
          <a:bodyPr/>
          <a:lstStyle/>
          <a:p>
            <a:r>
              <a:t>Writing a Literary Essay</a:t>
            </a:r>
          </a:p>
        </p:txBody>
      </p:sp>
      <p:sp>
        <p:nvSpPr>
          <p:cNvPr id="119" name="Dr. Eberle…"/>
          <p:cNvSpPr txBox="1">
            <a:spLocks noGrp="1"/>
          </p:cNvSpPr>
          <p:nvPr>
            <p:ph type="subTitle" sz="half" idx="1"/>
          </p:nvPr>
        </p:nvSpPr>
        <p:spPr>
          <a:prstGeom prst="rect">
            <a:avLst/>
          </a:prstGeom>
        </p:spPr>
        <p:txBody>
          <a:bodyPr/>
          <a:lstStyle/>
          <a:p>
            <a:r>
              <a:rPr dirty="0"/>
              <a:t>Dr. Eberle</a:t>
            </a:r>
          </a:p>
          <a:p>
            <a:r>
              <a:rPr lang="en-US" dirty="0"/>
              <a:t>Updated Fall 2019</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4827" y="2101613"/>
            <a:ext cx="11055097" cy="6201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457200" algn="l">
              <a:lnSpc>
                <a:spcPts val="3400"/>
              </a:lnSpc>
              <a:defRPr sz="1650">
                <a:solidFill>
                  <a:srgbClr val="000000"/>
                </a:solidFill>
                <a:latin typeface="+mj-lt"/>
                <a:ea typeface="+mj-ea"/>
                <a:cs typeface="+mj-cs"/>
                <a:sym typeface="Georgia"/>
              </a:defRPr>
            </a:pPr>
            <a:r>
              <a:rPr lang="en-US" sz="2800" dirty="0">
                <a:solidFill>
                  <a:srgbClr val="000000"/>
                </a:solidFill>
                <a:latin typeface="Times New Roman"/>
                <a:cs typeface="Times New Roman"/>
                <a:sym typeface="Georgia"/>
              </a:rPr>
              <a:t>The </a:t>
            </a:r>
            <a:r>
              <a:rPr lang="en-US" sz="2800" b="1" dirty="0">
                <a:solidFill>
                  <a:srgbClr val="000000"/>
                </a:solidFill>
                <a:latin typeface="Times New Roman"/>
                <a:cs typeface="Times New Roman"/>
                <a:sym typeface="Georgia"/>
              </a:rPr>
              <a:t>Safari </a:t>
            </a:r>
            <a:r>
              <a:rPr lang="en-US" sz="2800" dirty="0">
                <a:solidFill>
                  <a:srgbClr val="000000"/>
                </a:solidFill>
                <a:latin typeface="Times New Roman"/>
                <a:cs typeface="Times New Roman"/>
                <a:sym typeface="Georgia"/>
              </a:rPr>
              <a:t>thesis takes the reader on a tour of the text’s themes: “Anne Finch and Mary Astell are interested in improving education for women.”</a:t>
            </a:r>
          </a:p>
          <a:p>
            <a:pPr marR="457200" algn="l">
              <a:lnSpc>
                <a:spcPts val="3400"/>
              </a:lnSpc>
              <a:defRPr sz="1650">
                <a:solidFill>
                  <a:srgbClr val="000000"/>
                </a:solidFill>
                <a:latin typeface="+mj-lt"/>
                <a:ea typeface="+mj-ea"/>
                <a:cs typeface="+mj-cs"/>
                <a:sym typeface="Georgia"/>
              </a:defRPr>
            </a:pPr>
            <a:endParaRPr lang="en-US" sz="2800" dirty="0">
              <a:solidFill>
                <a:srgbClr val="000000"/>
              </a:solidFill>
              <a:latin typeface="Times New Roman"/>
              <a:cs typeface="Times New Roman"/>
              <a:sym typeface="Georgia"/>
            </a:endParaRPr>
          </a:p>
          <a:p>
            <a:pPr marR="457200" algn="l">
              <a:lnSpc>
                <a:spcPts val="3400"/>
              </a:lnSpc>
              <a:defRPr sz="1650">
                <a:solidFill>
                  <a:srgbClr val="000000"/>
                </a:solidFill>
                <a:latin typeface="+mj-lt"/>
                <a:ea typeface="+mj-ea"/>
                <a:cs typeface="+mj-cs"/>
                <a:sym typeface="Georgia"/>
              </a:defRPr>
            </a:pPr>
            <a:r>
              <a:rPr lang="en-US" sz="2800" dirty="0">
                <a:solidFill>
                  <a:srgbClr val="000000"/>
                </a:solidFill>
                <a:latin typeface="Times New Roman"/>
                <a:cs typeface="Times New Roman"/>
                <a:sym typeface="Georgia"/>
              </a:rPr>
              <a:t>The </a:t>
            </a:r>
            <a:r>
              <a:rPr lang="en-US" sz="2800" b="1" dirty="0">
                <a:solidFill>
                  <a:srgbClr val="000000"/>
                </a:solidFill>
                <a:latin typeface="Times New Roman"/>
                <a:cs typeface="Times New Roman"/>
                <a:sym typeface="Georgia"/>
              </a:rPr>
              <a:t>"Low Hanging Fruit</a:t>
            </a:r>
            <a:r>
              <a:rPr lang="en-US" sz="2800" dirty="0">
                <a:solidFill>
                  <a:srgbClr val="000000"/>
                </a:solidFill>
                <a:latin typeface="Times New Roman"/>
                <a:cs typeface="Times New Roman"/>
                <a:sym typeface="Georgia"/>
              </a:rPr>
              <a:t>" thesis: A thesis statement with a claim, but it's too obvious. For example, “Early eighteenth-century poets wrote in a very different environment than late eighteenth-century poets.”</a:t>
            </a:r>
          </a:p>
          <a:p>
            <a:pPr marR="457200" algn="l">
              <a:lnSpc>
                <a:spcPts val="3400"/>
              </a:lnSpc>
              <a:defRPr sz="1650">
                <a:solidFill>
                  <a:srgbClr val="000000"/>
                </a:solidFill>
                <a:latin typeface="+mj-lt"/>
                <a:ea typeface="+mj-ea"/>
                <a:cs typeface="+mj-cs"/>
                <a:sym typeface="Georgia"/>
              </a:defRPr>
            </a:pPr>
            <a:endParaRPr lang="en-US" sz="2800" dirty="0">
              <a:solidFill>
                <a:srgbClr val="000000"/>
              </a:solidFill>
              <a:latin typeface="Times New Roman"/>
              <a:cs typeface="Times New Roman"/>
              <a:sym typeface="Georgia"/>
            </a:endParaRPr>
          </a:p>
          <a:p>
            <a:pPr marR="457200" algn="l">
              <a:lnSpc>
                <a:spcPts val="3400"/>
              </a:lnSpc>
              <a:defRPr sz="1650">
                <a:solidFill>
                  <a:srgbClr val="000000"/>
                </a:solidFill>
                <a:latin typeface="+mj-lt"/>
                <a:ea typeface="+mj-ea"/>
                <a:cs typeface="+mj-cs"/>
                <a:sym typeface="Georgia"/>
              </a:defRPr>
            </a:pPr>
            <a:r>
              <a:rPr lang="en-US" sz="2800" b="1" dirty="0">
                <a:solidFill>
                  <a:srgbClr val="000000"/>
                </a:solidFill>
                <a:latin typeface="Times New Roman"/>
                <a:cs typeface="Times New Roman"/>
                <a:sym typeface="Georgia"/>
              </a:rPr>
              <a:t>The "Just the Facts" thesis: </a:t>
            </a:r>
            <a:r>
              <a:rPr lang="en-US" sz="2800" dirty="0">
                <a:solidFill>
                  <a:srgbClr val="000000"/>
                </a:solidFill>
                <a:latin typeface="Times New Roman"/>
                <a:cs typeface="Times New Roman"/>
                <a:sym typeface="Georgia"/>
              </a:rPr>
              <a:t>Closely related to the "Safari" thesis, but even worse.  You can't develop a fact, so you have no where to go except summary.  For example, “Lady Mary Wortley Montagu’s published letters describe her travels in Turkey.”</a:t>
            </a:r>
          </a:p>
          <a:p>
            <a:pPr marR="457200" algn="l">
              <a:lnSpc>
                <a:spcPts val="3400"/>
              </a:lnSpc>
              <a:defRPr sz="1650">
                <a:solidFill>
                  <a:srgbClr val="000000"/>
                </a:solidFill>
                <a:latin typeface="+mj-lt"/>
                <a:ea typeface="+mj-ea"/>
                <a:cs typeface="+mj-cs"/>
                <a:sym typeface="Georgia"/>
              </a:defRPr>
            </a:pPr>
            <a:endParaRPr lang="en-US" sz="2800" b="1" dirty="0">
              <a:solidFill>
                <a:srgbClr val="000000"/>
              </a:solidFill>
              <a:latin typeface="Times New Roman"/>
              <a:cs typeface="Times New Roman"/>
              <a:sym typeface="Georgia"/>
            </a:endParaRPr>
          </a:p>
          <a:p>
            <a:pPr marR="457200" algn="l">
              <a:lnSpc>
                <a:spcPts val="3400"/>
              </a:lnSpc>
              <a:defRPr sz="1650">
                <a:solidFill>
                  <a:srgbClr val="000000"/>
                </a:solidFill>
                <a:latin typeface="+mj-lt"/>
                <a:ea typeface="+mj-ea"/>
                <a:cs typeface="+mj-cs"/>
                <a:sym typeface="Georgia"/>
              </a:defRPr>
            </a:pPr>
            <a:r>
              <a:rPr lang="en-US" sz="2800" b="1" dirty="0">
                <a:solidFill>
                  <a:srgbClr val="000000"/>
                </a:solidFill>
                <a:latin typeface="Times New Roman"/>
                <a:cs typeface="Times New Roman"/>
                <a:sym typeface="Georgia"/>
              </a:rPr>
              <a:t>Specify, specify, specify! </a:t>
            </a:r>
          </a:p>
          <a:p>
            <a:pPr marL="0" marR="0" indent="0" algn="ctr" defTabSz="4572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363929"/>
              </a:solidFill>
              <a:effectLst/>
              <a:uFillTx/>
              <a:sym typeface="Optima"/>
            </a:endParaRPr>
          </a:p>
        </p:txBody>
      </p:sp>
    </p:spTree>
    <p:extLst>
      <p:ext uri="{BB962C8B-B14F-4D97-AF65-F5344CB8AC3E}">
        <p14:creationId xmlns:p14="http://schemas.microsoft.com/office/powerpoint/2010/main" val="20151766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2263" y="1139666"/>
            <a:ext cx="10371277" cy="6171690"/>
          </a:xfrm>
          <a:prstGeom prst="rect">
            <a:avLst/>
          </a:prstGeom>
        </p:spPr>
        <p:txBody>
          <a:bodyPr wrap="square">
            <a:spAutoFit/>
          </a:bodyPr>
          <a:lstStyle/>
          <a:p>
            <a:pPr marR="457200" indent="457200" algn="l">
              <a:lnSpc>
                <a:spcPts val="3400"/>
              </a:lnSpc>
              <a:defRPr sz="1650" b="1">
                <a:solidFill>
                  <a:srgbClr val="000000"/>
                </a:solidFill>
                <a:latin typeface="+mj-lt"/>
                <a:ea typeface="+mj-ea"/>
                <a:cs typeface="+mj-cs"/>
                <a:sym typeface="Georgia"/>
              </a:defRPr>
            </a:pPr>
            <a:r>
              <a:rPr lang="en-US" sz="2800" b="1" dirty="0">
                <a:solidFill>
                  <a:srgbClr val="000000"/>
                </a:solidFill>
                <a:latin typeface="Times New Roman"/>
                <a:cs typeface="Times New Roman"/>
                <a:sym typeface="Georgia"/>
              </a:rPr>
              <a:t>Don't focus on "what's going on" in the text or what it says. 	In other words, don’t summarize. 	</a:t>
            </a:r>
          </a:p>
          <a:p>
            <a:pPr marR="457200" indent="457200" algn="l">
              <a:lnSpc>
                <a:spcPts val="3400"/>
              </a:lnSpc>
              <a:defRPr sz="1650" b="1">
                <a:solidFill>
                  <a:srgbClr val="000000"/>
                </a:solidFill>
                <a:latin typeface="+mj-lt"/>
                <a:ea typeface="+mj-ea"/>
                <a:cs typeface="+mj-cs"/>
                <a:sym typeface="Georgia"/>
              </a:defRPr>
            </a:pPr>
            <a:endParaRPr lang="en-US" sz="2800" b="1" dirty="0">
              <a:solidFill>
                <a:srgbClr val="000000"/>
              </a:solidFill>
              <a:latin typeface="Times New Roman"/>
              <a:cs typeface="Times New Roman"/>
              <a:sym typeface="Georgia"/>
            </a:endParaRPr>
          </a:p>
          <a:p>
            <a:pPr marR="457200" lvl="1" indent="228600" algn="l">
              <a:lnSpc>
                <a:spcPts val="3400"/>
              </a:lnSpc>
              <a:defRPr sz="1650">
                <a:solidFill>
                  <a:srgbClr val="000000"/>
                </a:solidFill>
                <a:latin typeface="+mj-lt"/>
                <a:ea typeface="+mj-ea"/>
                <a:cs typeface="+mj-cs"/>
                <a:sym typeface="Georgia"/>
              </a:defRPr>
            </a:pPr>
            <a:endParaRPr lang="en-US" sz="2800" dirty="0">
              <a:solidFill>
                <a:srgbClr val="000000"/>
              </a:solidFill>
              <a:latin typeface="Times New Roman"/>
              <a:cs typeface="Times New Roman"/>
              <a:sym typeface="Georgia"/>
            </a:endParaRPr>
          </a:p>
          <a:p>
            <a:pPr marR="457200" algn="l">
              <a:lnSpc>
                <a:spcPts val="3400"/>
              </a:lnSpc>
              <a:defRPr sz="1650">
                <a:solidFill>
                  <a:srgbClr val="000000"/>
                </a:solidFill>
                <a:latin typeface="+mj-lt"/>
                <a:ea typeface="+mj-ea"/>
                <a:cs typeface="+mj-cs"/>
                <a:sym typeface="Georgia"/>
              </a:defRPr>
            </a:pPr>
            <a:r>
              <a:rPr lang="en-US" sz="2800" b="1" dirty="0">
                <a:solidFill>
                  <a:srgbClr val="000000"/>
                </a:solidFill>
                <a:latin typeface="Times New Roman"/>
                <a:cs typeface="Times New Roman"/>
                <a:sym typeface="Georgia"/>
              </a:rPr>
              <a:t>	The "</a:t>
            </a:r>
            <a:r>
              <a:rPr lang="en-US" sz="2800" b="1" dirty="0" err="1">
                <a:solidFill>
                  <a:srgbClr val="000000"/>
                </a:solidFill>
                <a:latin typeface="Times New Roman"/>
                <a:cs typeface="Times New Roman"/>
                <a:sym typeface="Georgia"/>
              </a:rPr>
              <a:t>vaguebooking</a:t>
            </a:r>
            <a:r>
              <a:rPr lang="en-US" sz="2800" b="1" dirty="0">
                <a:solidFill>
                  <a:srgbClr val="000000"/>
                </a:solidFill>
                <a:latin typeface="Times New Roman"/>
                <a:cs typeface="Times New Roman"/>
                <a:sym typeface="Georgia"/>
              </a:rPr>
              <a:t>" thesis: </a:t>
            </a:r>
            <a:r>
              <a:rPr lang="en-US" sz="2800" dirty="0">
                <a:solidFill>
                  <a:srgbClr val="000000"/>
                </a:solidFill>
                <a:latin typeface="Times New Roman"/>
                <a:cs typeface="Times New Roman"/>
                <a:sym typeface="Georgia"/>
              </a:rPr>
              <a:t>A thesis statement that relies on 	sweeping generalizations (“society”), </a:t>
            </a:r>
            <a:r>
              <a:rPr lang="en-US" sz="2800" dirty="0" err="1">
                <a:solidFill>
                  <a:srgbClr val="000000"/>
                </a:solidFill>
                <a:latin typeface="Times New Roman"/>
                <a:cs typeface="Times New Roman"/>
                <a:sym typeface="Georgia"/>
              </a:rPr>
              <a:t>cliches</a:t>
            </a:r>
            <a:r>
              <a:rPr lang="en-US" sz="2800" dirty="0">
                <a:solidFill>
                  <a:srgbClr val="000000"/>
                </a:solidFill>
                <a:latin typeface="Times New Roman"/>
                <a:cs typeface="Times New Roman"/>
                <a:sym typeface="Georgia"/>
              </a:rPr>
              <a:t> (“eternal power of 	love”), or unspecified literary devices (“X is conveyed by 	imagery and careful diction”). Like </a:t>
            </a:r>
            <a:r>
              <a:rPr lang="en-US" sz="2800" dirty="0" err="1">
                <a:solidFill>
                  <a:srgbClr val="000000"/>
                </a:solidFill>
                <a:latin typeface="Times New Roman"/>
                <a:cs typeface="Times New Roman"/>
                <a:sym typeface="Georgia"/>
              </a:rPr>
              <a:t>vaguebooking</a:t>
            </a:r>
            <a:r>
              <a:rPr lang="en-US" sz="2800" dirty="0">
                <a:solidFill>
                  <a:srgbClr val="000000"/>
                </a:solidFill>
                <a:latin typeface="Times New Roman"/>
                <a:cs typeface="Times New Roman"/>
                <a:sym typeface="Georgia"/>
              </a:rPr>
              <a:t>, it leaves the 	reader with more questions than answers about the argument.  	What do you mean by society?  What kind of love?  What kind 	of imagery?  All poems use "diction," so what are you really 	trying to pinpoint?</a:t>
            </a:r>
          </a:p>
          <a:p>
            <a:pPr marR="457200" lvl="2" indent="0" algn="l">
              <a:lnSpc>
                <a:spcPts val="3400"/>
              </a:lnSpc>
              <a:defRPr sz="1650">
                <a:solidFill>
                  <a:srgbClr val="000000"/>
                </a:solidFill>
                <a:latin typeface="+mj-lt"/>
                <a:ea typeface="+mj-ea"/>
                <a:cs typeface="+mj-cs"/>
                <a:sym typeface="Georgia"/>
              </a:defRPr>
            </a:pPr>
            <a:r>
              <a:rPr lang="en-US" sz="2800" dirty="0">
                <a:solidFill>
                  <a:srgbClr val="000000"/>
                </a:solidFill>
                <a:latin typeface="Times New Roman"/>
                <a:cs typeface="Times New Roman"/>
                <a:sym typeface="Georgia"/>
              </a:rPr>
              <a:t> </a:t>
            </a:r>
          </a:p>
          <a:p>
            <a:pPr marR="457200" algn="l">
              <a:lnSpc>
                <a:spcPts val="3400"/>
              </a:lnSpc>
              <a:defRPr sz="1650">
                <a:solidFill>
                  <a:srgbClr val="000000"/>
                </a:solidFill>
                <a:latin typeface="+mj-lt"/>
                <a:ea typeface="+mj-ea"/>
                <a:cs typeface="+mj-cs"/>
                <a:sym typeface="Georgia"/>
              </a:defRPr>
            </a:pPr>
            <a:endParaRPr lang="en-US" sz="2800" dirty="0">
              <a:solidFill>
                <a:srgbClr val="000000"/>
              </a:solidFill>
              <a:latin typeface="Times New Roman"/>
              <a:cs typeface="Times New Roman"/>
              <a:sym typeface="Georgia"/>
            </a:endParaRPr>
          </a:p>
        </p:txBody>
      </p:sp>
    </p:spTree>
    <p:extLst>
      <p:ext uri="{BB962C8B-B14F-4D97-AF65-F5344CB8AC3E}">
        <p14:creationId xmlns:p14="http://schemas.microsoft.com/office/powerpoint/2010/main" val="24619800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uggestions for working on your essay’s outline:…"/>
          <p:cNvSpPr txBox="1"/>
          <p:nvPr/>
        </p:nvSpPr>
        <p:spPr>
          <a:xfrm>
            <a:off x="1139700" y="2030756"/>
            <a:ext cx="11302135" cy="6032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algn="l">
              <a:defRPr sz="2700" b="1">
                <a:latin typeface="+mj-lt"/>
                <a:ea typeface="+mj-ea"/>
                <a:cs typeface="+mj-cs"/>
                <a:sym typeface="Georgia"/>
              </a:defRPr>
            </a:pPr>
            <a:r>
              <a:rPr lang="en-US" sz="2800" dirty="0">
                <a:latin typeface="Times New Roman" panose="02020603050405020304" pitchFamily="18" charset="0"/>
                <a:cs typeface="Times New Roman" panose="02020603050405020304" pitchFamily="18" charset="0"/>
              </a:rPr>
              <a:t>One s</a:t>
            </a:r>
            <a:r>
              <a:rPr sz="2800" dirty="0">
                <a:latin typeface="Times New Roman" panose="02020603050405020304" pitchFamily="18" charset="0"/>
                <a:cs typeface="Times New Roman" panose="02020603050405020304" pitchFamily="18" charset="0"/>
              </a:rPr>
              <a:t>uggestion for working on your essay’s outline</a:t>
            </a:r>
            <a:r>
              <a:rPr lang="en-US" sz="2800" dirty="0">
                <a:latin typeface="Times New Roman" panose="02020603050405020304" pitchFamily="18" charset="0"/>
                <a:cs typeface="Times New Roman" panose="02020603050405020304" pitchFamily="18" charset="0"/>
              </a:rPr>
              <a:t>/draft</a:t>
            </a:r>
            <a:endParaRPr sz="2800" dirty="0">
              <a:latin typeface="Times New Roman" panose="02020603050405020304" pitchFamily="18" charset="0"/>
              <a:cs typeface="Times New Roman" panose="02020603050405020304" pitchFamily="18" charset="0"/>
            </a:endParaRPr>
          </a:p>
          <a:p>
            <a:pPr algn="l">
              <a:defRPr sz="2300">
                <a:latin typeface="+mj-lt"/>
                <a:ea typeface="+mj-ea"/>
                <a:cs typeface="+mj-cs"/>
                <a:sym typeface="Georgia"/>
              </a:defRPr>
            </a:pPr>
            <a:endParaRPr sz="2800" dirty="0">
              <a:latin typeface="Times New Roman" panose="02020603050405020304" pitchFamily="18" charset="0"/>
              <a:cs typeface="Times New Roman" panose="02020603050405020304" pitchFamily="18" charset="0"/>
            </a:endParaRPr>
          </a:p>
          <a:p>
            <a:pPr algn="l">
              <a:defRPr sz="2300">
                <a:latin typeface="+mj-lt"/>
                <a:ea typeface="+mj-ea"/>
                <a:cs typeface="+mj-cs"/>
                <a:sym typeface="Georgia"/>
              </a:defRPr>
            </a:pPr>
            <a:r>
              <a:rPr sz="2800" dirty="0">
                <a:latin typeface="Times New Roman" panose="02020603050405020304" pitchFamily="18" charset="0"/>
                <a:cs typeface="Times New Roman" panose="02020603050405020304" pitchFamily="18" charset="0"/>
              </a:rPr>
              <a:t>1. Write your draft thesis statement on the top of your page.  Then break your</a:t>
            </a:r>
            <a:r>
              <a:rPr lang="en-US" sz="2800" dirty="0">
                <a:latin typeface="Times New Roman" panose="02020603050405020304" pitchFamily="18" charset="0"/>
                <a:cs typeface="Times New Roman" panose="02020603050405020304" pitchFamily="18" charset="0"/>
              </a:rPr>
              <a:t> t</a:t>
            </a:r>
            <a:r>
              <a:rPr sz="2800" dirty="0">
                <a:latin typeface="Times New Roman" panose="02020603050405020304" pitchFamily="18" charset="0"/>
                <a:cs typeface="Times New Roman" panose="02020603050405020304" pitchFamily="18" charset="0"/>
              </a:rPr>
              <a:t>hesis into its natural “parts,” thinking about the overall structure of the essay.</a:t>
            </a:r>
          </a:p>
          <a:p>
            <a:pPr algn="l">
              <a:defRPr sz="2300">
                <a:latin typeface="+mj-lt"/>
                <a:ea typeface="+mj-ea"/>
                <a:cs typeface="+mj-cs"/>
                <a:sym typeface="Georgia"/>
              </a:defRPr>
            </a:pPr>
            <a:endParaRPr sz="2800" dirty="0">
              <a:latin typeface="Times New Roman" panose="02020603050405020304" pitchFamily="18" charset="0"/>
              <a:cs typeface="Times New Roman" panose="02020603050405020304" pitchFamily="18" charset="0"/>
            </a:endParaRPr>
          </a:p>
          <a:p>
            <a:pPr algn="l">
              <a:defRPr sz="2300">
                <a:latin typeface="+mj-lt"/>
                <a:ea typeface="+mj-ea"/>
                <a:cs typeface="+mj-cs"/>
                <a:sym typeface="Georgia"/>
              </a:defRPr>
            </a:pPr>
            <a:r>
              <a:rPr sz="2800" dirty="0">
                <a:latin typeface="Times New Roman" panose="02020603050405020304" pitchFamily="18" charset="0"/>
                <a:cs typeface="Times New Roman" panose="02020603050405020304" pitchFamily="18" charset="0"/>
              </a:rPr>
              <a:t>2. Ask yourself, "What is it that I'm going to argue in the first paragraph?"  Then, draft a sentence that expresses that argument.  </a:t>
            </a:r>
          </a:p>
          <a:p>
            <a:pPr algn="l">
              <a:defRPr sz="2300">
                <a:latin typeface="+mj-lt"/>
                <a:ea typeface="+mj-ea"/>
                <a:cs typeface="+mj-cs"/>
                <a:sym typeface="Georgia"/>
              </a:defRPr>
            </a:pPr>
            <a:endParaRPr sz="2800" dirty="0">
              <a:latin typeface="Times New Roman" panose="02020603050405020304" pitchFamily="18" charset="0"/>
              <a:cs typeface="Times New Roman" panose="02020603050405020304" pitchFamily="18" charset="0"/>
            </a:endParaRPr>
          </a:p>
          <a:p>
            <a:pPr algn="l">
              <a:defRPr sz="2300">
                <a:latin typeface="+mj-lt"/>
                <a:ea typeface="+mj-ea"/>
                <a:cs typeface="+mj-cs"/>
                <a:sym typeface="Georgia"/>
              </a:defRPr>
            </a:pPr>
            <a:r>
              <a:rPr sz="2800" dirty="0">
                <a:latin typeface="Times New Roman" panose="02020603050405020304" pitchFamily="18" charset="0"/>
                <a:cs typeface="Times New Roman" panose="02020603050405020304" pitchFamily="18" charset="0"/>
              </a:rPr>
              <a:t>3. Now choose the best, most effective quotation</a:t>
            </a:r>
            <a:r>
              <a:rPr lang="en-US" sz="2800" dirty="0">
                <a:latin typeface="Times New Roman" panose="02020603050405020304" pitchFamily="18" charset="0"/>
                <a:cs typeface="Times New Roman" panose="02020603050405020304" pitchFamily="18" charset="0"/>
              </a:rPr>
              <a:t>(s)</a:t>
            </a:r>
            <a:r>
              <a:rPr sz="2800" dirty="0">
                <a:latin typeface="Times New Roman" panose="02020603050405020304" pitchFamily="18" charset="0"/>
                <a:cs typeface="Times New Roman" panose="02020603050405020304" pitchFamily="18" charset="0"/>
              </a:rPr>
              <a:t> to express your point. </a:t>
            </a:r>
            <a:r>
              <a:rPr lang="en-US" sz="2800" dirty="0">
                <a:latin typeface="Times New Roman" panose="02020603050405020304" pitchFamily="18" charset="0"/>
                <a:cs typeface="Times New Roman" panose="02020603050405020304" pitchFamily="18" charset="0"/>
              </a:rPr>
              <a:t>Every paragraph of a literary critical essay should refer directly to the text at least once. This does not mean reproducing large chunks of the text every time but moving between longer quotes, sentences, or simply phrases. </a:t>
            </a:r>
            <a:r>
              <a:rPr lang="en-US" sz="2800" b="1" dirty="0">
                <a:latin typeface="Times New Roman" panose="02020603050405020304" pitchFamily="18" charset="0"/>
                <a:cs typeface="Times New Roman" panose="02020603050405020304" pitchFamily="18" charset="0"/>
              </a:rPr>
              <a:t>F</a:t>
            </a:r>
            <a:r>
              <a:rPr lang="en-US" sz="2800" b="1" dirty="0">
                <a:solidFill>
                  <a:srgbClr val="000000"/>
                </a:solidFill>
                <a:latin typeface="Times New Roman" panose="02020603050405020304" pitchFamily="18" charset="0"/>
                <a:cs typeface="Times New Roman" panose="02020603050405020304" pitchFamily="18" charset="0"/>
                <a:sym typeface="Georgia"/>
              </a:rPr>
              <a:t>or every two sentences of prose or 2-3 lines of poetry you must have at least one sentence of analysis. </a:t>
            </a:r>
            <a:endParaRPr sz="2800" b="1" dirty="0">
              <a:latin typeface="Times New Roman" panose="02020603050405020304" pitchFamily="18" charset="0"/>
              <a:cs typeface="Times New Roman" panose="02020603050405020304" pitchFamily="18"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o aid you in your interpretation, consider focusing on HOW the text narrates/describes/tells. Some things to look for:…"/>
          <p:cNvSpPr txBox="1"/>
          <p:nvPr/>
        </p:nvSpPr>
        <p:spPr>
          <a:xfrm>
            <a:off x="1682056" y="1760498"/>
            <a:ext cx="10301087" cy="623260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300">
                <a:latin typeface="+mj-lt"/>
                <a:ea typeface="+mj-ea"/>
                <a:cs typeface="+mj-cs"/>
                <a:sym typeface="Georgia"/>
              </a:defRPr>
            </a:pPr>
            <a:r>
              <a:rPr lang="en-US" sz="2800" dirty="0">
                <a:latin typeface="Times New Roman"/>
                <a:cs typeface="Times New Roman"/>
                <a:sym typeface="Georgia"/>
              </a:rPr>
              <a:t>3. When you're working with textual evidence, you will need to: </a:t>
            </a:r>
          </a:p>
          <a:p>
            <a:pPr marL="444500" lvl="1" indent="0" algn="l">
              <a:buSzPct val="45000"/>
              <a:defRPr sz="2300">
                <a:latin typeface="+mj-lt"/>
                <a:ea typeface="+mj-ea"/>
                <a:cs typeface="+mj-cs"/>
                <a:sym typeface="Georgia"/>
              </a:defRPr>
            </a:pPr>
            <a:endParaRPr lang="en-US" sz="2800" dirty="0">
              <a:latin typeface="Times New Roman"/>
              <a:cs typeface="Times New Roman"/>
              <a:sym typeface="Georgia"/>
            </a:endParaRPr>
          </a:p>
          <a:p>
            <a:pPr marL="444500" lvl="1" indent="0" algn="l">
              <a:buSzPct val="45000"/>
              <a:defRPr sz="2300">
                <a:latin typeface="+mj-lt"/>
                <a:ea typeface="+mj-ea"/>
                <a:cs typeface="+mj-cs"/>
                <a:sym typeface="Georgia"/>
              </a:defRPr>
            </a:pPr>
            <a:r>
              <a:rPr lang="en-US" sz="2800" b="1" dirty="0">
                <a:latin typeface="Times New Roman"/>
                <a:cs typeface="Times New Roman"/>
                <a:sym typeface="Georgia"/>
              </a:rPr>
              <a:t>Introduc</a:t>
            </a:r>
            <a:r>
              <a:rPr lang="en-US" sz="2800" dirty="0">
                <a:latin typeface="Times New Roman"/>
                <a:cs typeface="Times New Roman"/>
                <a:sym typeface="Georgia"/>
              </a:rPr>
              <a:t>e the quotation (</a:t>
            </a:r>
            <a:r>
              <a:rPr lang="en-US" sz="2800" i="1" dirty="0">
                <a:latin typeface="Times New Roman"/>
                <a:cs typeface="Times New Roman"/>
                <a:sym typeface="Georgia"/>
              </a:rPr>
              <a:t>locate it or begin analysis)</a:t>
            </a:r>
            <a:endParaRPr lang="en-US" sz="2800" dirty="0">
              <a:latin typeface="Times New Roman"/>
              <a:cs typeface="Times New Roman"/>
              <a:sym typeface="Georgia"/>
            </a:endParaRPr>
          </a:p>
          <a:p>
            <a:pPr marL="444500" lvl="1" indent="0" algn="l">
              <a:buSzPct val="45000"/>
              <a:defRPr sz="2300">
                <a:latin typeface="+mj-lt"/>
                <a:ea typeface="+mj-ea"/>
                <a:cs typeface="+mj-cs"/>
                <a:sym typeface="Georgia"/>
              </a:defRPr>
            </a:pPr>
            <a:endParaRPr lang="en-US" sz="2800" dirty="0">
              <a:latin typeface="Times New Roman"/>
              <a:cs typeface="Times New Roman"/>
              <a:sym typeface="Georgia"/>
            </a:endParaRPr>
          </a:p>
          <a:p>
            <a:pPr marL="444500" lvl="1" indent="0" algn="l">
              <a:buSzPct val="45000"/>
              <a:defRPr sz="2300">
                <a:latin typeface="+mj-lt"/>
                <a:ea typeface="+mj-ea"/>
                <a:cs typeface="+mj-cs"/>
                <a:sym typeface="Georgia"/>
              </a:defRPr>
            </a:pPr>
            <a:r>
              <a:rPr lang="en-US" sz="2800" b="1" dirty="0">
                <a:latin typeface="Times New Roman"/>
                <a:cs typeface="Times New Roman"/>
                <a:sym typeface="Georgia"/>
              </a:rPr>
              <a:t>Reproduce</a:t>
            </a:r>
            <a:r>
              <a:rPr lang="en-US" sz="2800" dirty="0">
                <a:latin typeface="Times New Roman"/>
                <a:cs typeface="Times New Roman"/>
                <a:sym typeface="Georgia"/>
              </a:rPr>
              <a:t> the quotation in your own sentence either in its entirety or in select sentences, phases, or lines. Depending on the length of the quote, you may need to offset the quotation. If you do this, you omit the quotation marks. See the MLA guidelines.</a:t>
            </a:r>
          </a:p>
          <a:p>
            <a:pPr marL="444500" lvl="1" indent="0" algn="l">
              <a:buSzPct val="45000"/>
              <a:defRPr sz="2300">
                <a:latin typeface="+mj-lt"/>
                <a:ea typeface="+mj-ea"/>
                <a:cs typeface="+mj-cs"/>
                <a:sym typeface="Georgia"/>
              </a:defRPr>
            </a:pPr>
            <a:endParaRPr lang="en-US" sz="2800" dirty="0">
              <a:latin typeface="Times New Roman"/>
              <a:cs typeface="Times New Roman"/>
              <a:sym typeface="Georgia"/>
            </a:endParaRPr>
          </a:p>
          <a:p>
            <a:pPr marL="444500" lvl="1" indent="0" algn="l">
              <a:buSzPct val="45000"/>
              <a:defRPr sz="2300">
                <a:latin typeface="+mj-lt"/>
                <a:ea typeface="+mj-ea"/>
                <a:cs typeface="+mj-cs"/>
                <a:sym typeface="Georgia"/>
              </a:defRPr>
            </a:pPr>
            <a:r>
              <a:rPr lang="en-US" sz="2800" b="1" dirty="0">
                <a:latin typeface="Times New Roman"/>
                <a:cs typeface="Times New Roman"/>
                <a:sym typeface="Georgia"/>
              </a:rPr>
              <a:t>Explain</a:t>
            </a:r>
            <a:r>
              <a:rPr lang="en-US" sz="2800" dirty="0">
                <a:latin typeface="Times New Roman"/>
                <a:cs typeface="Times New Roman"/>
                <a:sym typeface="Georgia"/>
              </a:rPr>
              <a:t> the significance of your quotation. Ask yourself: "What does this detail suggest?" and "How does this relate to the claim in my topic sentence?” and then answer those questions in your analysis of the quote.</a:t>
            </a:r>
          </a:p>
          <a:p>
            <a:pPr marR="457200" algn="l">
              <a:lnSpc>
                <a:spcPts val="4800"/>
              </a:lnSpc>
              <a:defRPr sz="2250" b="1">
                <a:solidFill>
                  <a:srgbClr val="000000"/>
                </a:solidFill>
                <a:latin typeface="+mj-lt"/>
                <a:ea typeface="+mj-ea"/>
                <a:cs typeface="+mj-cs"/>
                <a:sym typeface="Georgia"/>
              </a:defRPr>
            </a:pP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aragraph Structure and Argument"/>
          <p:cNvSpPr txBox="1">
            <a:spLocks noGrp="1"/>
          </p:cNvSpPr>
          <p:nvPr>
            <p:ph type="title"/>
          </p:nvPr>
        </p:nvSpPr>
        <p:spPr>
          <a:xfrm>
            <a:off x="1854200" y="444500"/>
            <a:ext cx="10189816" cy="1126084"/>
          </a:xfrm>
          <a:prstGeom prst="rect">
            <a:avLst/>
          </a:prstGeom>
        </p:spPr>
        <p:txBody>
          <a:bodyPr/>
          <a:lstStyle>
            <a:lvl1pPr>
              <a:defRPr sz="4300" b="1"/>
            </a:lvl1pPr>
          </a:lstStyle>
          <a:p>
            <a:r>
              <a:rPr dirty="0">
                <a:latin typeface="Times New Roman"/>
                <a:cs typeface="Times New Roman"/>
              </a:rPr>
              <a:t>Paragraph Structure and Argument</a:t>
            </a:r>
          </a:p>
        </p:txBody>
      </p:sp>
      <p:sp>
        <p:nvSpPr>
          <p:cNvPr id="144" name="Each sentence should be linked (in terms of argument) to the ones that precede it and follow it.…"/>
          <p:cNvSpPr txBox="1">
            <a:spLocks noGrp="1"/>
          </p:cNvSpPr>
          <p:nvPr>
            <p:ph type="body" idx="1"/>
          </p:nvPr>
        </p:nvSpPr>
        <p:spPr>
          <a:xfrm>
            <a:off x="1737692" y="1733550"/>
            <a:ext cx="10189816" cy="7378700"/>
          </a:xfrm>
          <a:prstGeom prst="rect">
            <a:avLst/>
          </a:prstGeom>
        </p:spPr>
        <p:txBody>
          <a:bodyPr/>
          <a:lstStyle/>
          <a:p>
            <a:pPr marL="0" indent="292100">
              <a:buSzTx/>
              <a:buNone/>
              <a:defRPr sz="2800">
                <a:latin typeface="+mj-lt"/>
                <a:ea typeface="+mj-ea"/>
                <a:cs typeface="+mj-cs"/>
                <a:sym typeface="Georgia"/>
              </a:defRPr>
            </a:pPr>
            <a:r>
              <a:rPr dirty="0">
                <a:solidFill>
                  <a:srgbClr val="000000"/>
                </a:solidFill>
                <a:latin typeface="Times New Roman"/>
                <a:cs typeface="Times New Roman"/>
              </a:rPr>
              <a:t>Each sentence should be linked (in terms of argument) to the ones </a:t>
            </a:r>
            <a:r>
              <a:rPr lang="en-US" dirty="0">
                <a:solidFill>
                  <a:srgbClr val="000000"/>
                </a:solidFill>
                <a:latin typeface="Times New Roman"/>
                <a:cs typeface="Times New Roman"/>
              </a:rPr>
              <a:t>	</a:t>
            </a:r>
            <a:r>
              <a:rPr dirty="0">
                <a:solidFill>
                  <a:srgbClr val="000000"/>
                </a:solidFill>
                <a:latin typeface="Times New Roman"/>
                <a:cs typeface="Times New Roman"/>
              </a:rPr>
              <a:t>that precede it and follow it. </a:t>
            </a:r>
          </a:p>
          <a:p>
            <a:pPr marL="0" indent="292100">
              <a:buSzTx/>
              <a:buNone/>
              <a:defRPr sz="2800">
                <a:latin typeface="+mj-lt"/>
                <a:ea typeface="+mj-ea"/>
                <a:cs typeface="+mj-cs"/>
                <a:sym typeface="Georgia"/>
              </a:defRPr>
            </a:pPr>
            <a:r>
              <a:rPr lang="en-US" dirty="0">
                <a:solidFill>
                  <a:srgbClr val="000000"/>
                </a:solidFill>
                <a:latin typeface="Times New Roman"/>
                <a:cs typeface="Times New Roman"/>
              </a:rPr>
              <a:t>Eventually r</a:t>
            </a:r>
            <a:r>
              <a:rPr dirty="0">
                <a:solidFill>
                  <a:srgbClr val="000000"/>
                </a:solidFill>
                <a:latin typeface="Times New Roman"/>
                <a:cs typeface="Times New Roman"/>
              </a:rPr>
              <a:t>evise for continuity of argument and effective </a:t>
            </a:r>
            <a:r>
              <a:rPr lang="en-US" dirty="0">
                <a:solidFill>
                  <a:srgbClr val="000000"/>
                </a:solidFill>
                <a:latin typeface="Times New Roman"/>
                <a:cs typeface="Times New Roman"/>
              </a:rPr>
              <a:t>	</a:t>
            </a:r>
            <a:r>
              <a:rPr dirty="0">
                <a:solidFill>
                  <a:srgbClr val="000000"/>
                </a:solidFill>
                <a:latin typeface="Times New Roman"/>
                <a:cs typeface="Times New Roman"/>
              </a:rPr>
              <a:t>transitions between sentences and between paragraphs.</a:t>
            </a:r>
          </a:p>
          <a:p>
            <a:pPr marL="0" indent="292100">
              <a:buSzTx/>
              <a:buNone/>
              <a:defRPr sz="2800">
                <a:latin typeface="+mj-lt"/>
                <a:ea typeface="+mj-ea"/>
                <a:cs typeface="+mj-cs"/>
                <a:sym typeface="Georgia"/>
              </a:defRPr>
            </a:pPr>
            <a:r>
              <a:rPr dirty="0">
                <a:solidFill>
                  <a:srgbClr val="000000"/>
                </a:solidFill>
                <a:latin typeface="Times New Roman"/>
                <a:cs typeface="Times New Roman"/>
              </a:rPr>
              <a:t>In a critical essay your job is to analyze the text and construct a </a:t>
            </a:r>
            <a:r>
              <a:rPr lang="en-US" dirty="0">
                <a:solidFill>
                  <a:srgbClr val="000000"/>
                </a:solidFill>
                <a:latin typeface="Times New Roman"/>
                <a:cs typeface="Times New Roman"/>
              </a:rPr>
              <a:t>	</a:t>
            </a:r>
            <a:r>
              <a:rPr dirty="0">
                <a:solidFill>
                  <a:srgbClr val="000000"/>
                </a:solidFill>
                <a:latin typeface="Times New Roman"/>
                <a:cs typeface="Times New Roman"/>
              </a:rPr>
              <a:t>theory as to what it all "means." </a:t>
            </a:r>
          </a:p>
          <a:p>
            <a:pPr marL="0" indent="292100">
              <a:buSzTx/>
              <a:buNone/>
              <a:defRPr sz="2800">
                <a:latin typeface="+mj-lt"/>
                <a:ea typeface="+mj-ea"/>
                <a:cs typeface="+mj-cs"/>
                <a:sym typeface="Georgia"/>
              </a:defRPr>
            </a:pPr>
            <a:r>
              <a:rPr dirty="0">
                <a:solidFill>
                  <a:srgbClr val="000000"/>
                </a:solidFill>
                <a:latin typeface="Times New Roman"/>
                <a:cs typeface="Times New Roman"/>
              </a:rPr>
              <a:t>There is consequently little room (if any) for the three most common </a:t>
            </a:r>
            <a:r>
              <a:rPr lang="en-US" dirty="0">
                <a:solidFill>
                  <a:srgbClr val="000000"/>
                </a:solidFill>
                <a:latin typeface="Times New Roman"/>
                <a:cs typeface="Times New Roman"/>
              </a:rPr>
              <a:t>	</a:t>
            </a:r>
            <a:r>
              <a:rPr dirty="0">
                <a:solidFill>
                  <a:srgbClr val="000000"/>
                </a:solidFill>
                <a:latin typeface="Times New Roman"/>
                <a:cs typeface="Times New Roman"/>
              </a:rPr>
              <a:t>evils of the critical essay: 1) summarizing when you want to </a:t>
            </a:r>
            <a:r>
              <a:rPr lang="en-US" dirty="0">
                <a:solidFill>
                  <a:srgbClr val="000000"/>
                </a:solidFill>
                <a:latin typeface="Times New Roman"/>
                <a:cs typeface="Times New Roman"/>
              </a:rPr>
              <a:t>	</a:t>
            </a:r>
            <a:r>
              <a:rPr dirty="0">
                <a:solidFill>
                  <a:srgbClr val="000000"/>
                </a:solidFill>
                <a:latin typeface="Times New Roman"/>
                <a:cs typeface="Times New Roman"/>
              </a:rPr>
              <a:t>analyze 2) describing your "feelings" rather than laying out your </a:t>
            </a:r>
            <a:r>
              <a:rPr lang="en-US" dirty="0">
                <a:solidFill>
                  <a:srgbClr val="000000"/>
                </a:solidFill>
                <a:latin typeface="Times New Roman"/>
                <a:cs typeface="Times New Roman"/>
              </a:rPr>
              <a:t>	</a:t>
            </a:r>
            <a:r>
              <a:rPr dirty="0">
                <a:solidFill>
                  <a:srgbClr val="000000"/>
                </a:solidFill>
                <a:latin typeface="Times New Roman"/>
                <a:cs typeface="Times New Roman"/>
              </a:rPr>
              <a:t>analytical "proofs" and 3) relying upon a very broad and general </a:t>
            </a:r>
            <a:r>
              <a:rPr lang="en-US" dirty="0">
                <a:solidFill>
                  <a:srgbClr val="000000"/>
                </a:solidFill>
                <a:latin typeface="Times New Roman"/>
                <a:cs typeface="Times New Roman"/>
              </a:rPr>
              <a:t>	</a:t>
            </a:r>
            <a:r>
              <a:rPr dirty="0">
                <a:solidFill>
                  <a:srgbClr val="000000"/>
                </a:solidFill>
                <a:latin typeface="Times New Roman"/>
                <a:cs typeface="Times New Roman"/>
              </a:rPr>
              <a:t>discussion which never settles down to serious textual analysis; </a:t>
            </a:r>
            <a:r>
              <a:rPr lang="en-US" dirty="0">
                <a:solidFill>
                  <a:srgbClr val="000000"/>
                </a:solidFill>
                <a:latin typeface="Times New Roman"/>
                <a:cs typeface="Times New Roman"/>
              </a:rPr>
              <a:t>	</a:t>
            </a:r>
            <a:r>
              <a:rPr dirty="0">
                <a:solidFill>
                  <a:srgbClr val="000000"/>
                </a:solidFill>
                <a:latin typeface="Times New Roman"/>
                <a:cs typeface="Times New Roman"/>
              </a:rPr>
              <a:t>never assume anything is "obvious."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MLA Documentation"/>
          <p:cNvSpPr txBox="1">
            <a:spLocks noGrp="1"/>
          </p:cNvSpPr>
          <p:nvPr>
            <p:ph type="title"/>
          </p:nvPr>
        </p:nvSpPr>
        <p:spPr>
          <a:prstGeom prst="rect">
            <a:avLst/>
          </a:prstGeom>
        </p:spPr>
        <p:txBody>
          <a:bodyPr/>
          <a:lstStyle/>
          <a:p>
            <a:r>
              <a:rPr dirty="0">
                <a:latin typeface="Times New Roman"/>
                <a:cs typeface="Times New Roman"/>
              </a:rPr>
              <a:t>MLA Documentation</a:t>
            </a:r>
          </a:p>
        </p:txBody>
      </p:sp>
      <p:sp>
        <p:nvSpPr>
          <p:cNvPr id="147" name="Best to own the most recent edition of the MLA Handbook, which is currently in its Eighth Edition (2016)…"/>
          <p:cNvSpPr txBox="1">
            <a:spLocks noGrp="1"/>
          </p:cNvSpPr>
          <p:nvPr>
            <p:ph type="body" idx="1"/>
          </p:nvPr>
        </p:nvSpPr>
        <p:spPr>
          <a:prstGeom prst="rect">
            <a:avLst/>
          </a:prstGeom>
        </p:spPr>
        <p:txBody>
          <a:bodyPr/>
          <a:lstStyle/>
          <a:p>
            <a:r>
              <a:rPr sz="3600" dirty="0">
                <a:latin typeface="Times New Roman"/>
                <a:cs typeface="Times New Roman"/>
              </a:rPr>
              <a:t>Best to own the most recent edition of the </a:t>
            </a:r>
            <a:r>
              <a:rPr sz="3600" i="1" dirty="0">
                <a:latin typeface="Times New Roman"/>
                <a:cs typeface="Times New Roman"/>
              </a:rPr>
              <a:t>MLA Handbook, </a:t>
            </a:r>
            <a:r>
              <a:rPr sz="3600" dirty="0">
                <a:latin typeface="Times New Roman"/>
                <a:cs typeface="Times New Roman"/>
              </a:rPr>
              <a:t>which is currently in its Eighth Edition (2016)</a:t>
            </a:r>
            <a:r>
              <a:rPr lang="en-US" sz="3600" dirty="0">
                <a:latin typeface="Times New Roman"/>
                <a:cs typeface="Times New Roman"/>
              </a:rPr>
              <a:t>. They do have </a:t>
            </a:r>
            <a:r>
              <a:rPr lang="en-US" sz="3600" dirty="0">
                <a:latin typeface="Times New Roman"/>
                <a:cs typeface="Times New Roman"/>
                <a:hlinkClick r:id="rId2"/>
              </a:rPr>
              <a:t>a MLA Style Center</a:t>
            </a:r>
            <a:r>
              <a:rPr lang="en-US" sz="3600" dirty="0">
                <a:latin typeface="Times New Roman"/>
                <a:cs typeface="Times New Roman"/>
              </a:rPr>
              <a:t>.</a:t>
            </a:r>
            <a:endParaRPr sz="3600" dirty="0">
              <a:latin typeface="Times New Roman"/>
              <a:cs typeface="Times New Roman"/>
            </a:endParaRPr>
          </a:p>
          <a:p>
            <a:r>
              <a:rPr sz="3600" dirty="0">
                <a:latin typeface="Times New Roman"/>
                <a:cs typeface="Times New Roman"/>
              </a:rPr>
              <a:t>However, the </a:t>
            </a:r>
            <a:r>
              <a:rPr sz="3600" dirty="0">
                <a:latin typeface="Times New Roman"/>
                <a:cs typeface="Times New Roman"/>
                <a:hlinkClick r:id="rId3"/>
              </a:rPr>
              <a:t>Purdue Owl website </a:t>
            </a:r>
            <a:r>
              <a:rPr sz="3600" dirty="0">
                <a:latin typeface="Times New Roman"/>
                <a:cs typeface="Times New Roman"/>
              </a:rPr>
              <a:t>can answer many questions, although not all.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Quotations"/>
          <p:cNvSpPr txBox="1">
            <a:spLocks noGrp="1"/>
          </p:cNvSpPr>
          <p:nvPr>
            <p:ph type="title"/>
          </p:nvPr>
        </p:nvSpPr>
        <p:spPr>
          <a:xfrm>
            <a:off x="1774677" y="325664"/>
            <a:ext cx="9845823" cy="895572"/>
          </a:xfrm>
          <a:prstGeom prst="rect">
            <a:avLst/>
          </a:prstGeom>
        </p:spPr>
        <p:txBody>
          <a:bodyPr/>
          <a:lstStyle>
            <a:lvl1pPr>
              <a:defRPr sz="5600"/>
            </a:lvl1pPr>
          </a:lstStyle>
          <a:p>
            <a:r>
              <a:rPr dirty="0">
                <a:latin typeface="Times New Roman"/>
                <a:cs typeface="Times New Roman"/>
              </a:rPr>
              <a:t>Quotations</a:t>
            </a:r>
          </a:p>
        </p:txBody>
      </p:sp>
      <p:sp>
        <p:nvSpPr>
          <p:cNvPr id="150" name="Citing textual evidence is crucial to proving an argument in a literary essay, in terms of both primary and secondary sources…"/>
          <p:cNvSpPr txBox="1">
            <a:spLocks noGrp="1"/>
          </p:cNvSpPr>
          <p:nvPr>
            <p:ph type="body" idx="1"/>
          </p:nvPr>
        </p:nvSpPr>
        <p:spPr>
          <a:xfrm>
            <a:off x="1207864" y="1367785"/>
            <a:ext cx="10589072" cy="7815906"/>
          </a:xfrm>
          <a:prstGeom prst="rect">
            <a:avLst/>
          </a:prstGeom>
        </p:spPr>
        <p:txBody>
          <a:bodyPr/>
          <a:lstStyle/>
          <a:p>
            <a:pPr marL="0" indent="292100">
              <a:buSzTx/>
              <a:buNone/>
              <a:defRPr sz="3100">
                <a:latin typeface="+mj-lt"/>
                <a:ea typeface="+mj-ea"/>
                <a:cs typeface="+mj-cs"/>
                <a:sym typeface="Georgia"/>
              </a:defRPr>
            </a:pPr>
            <a:r>
              <a:rPr dirty="0">
                <a:solidFill>
                  <a:srgbClr val="000000"/>
                </a:solidFill>
              </a:rPr>
              <a:t>Citing textual evidence is crucial to proving an argument </a:t>
            </a:r>
            <a:r>
              <a:rPr lang="en-US" dirty="0">
                <a:solidFill>
                  <a:srgbClr val="000000"/>
                </a:solidFill>
              </a:rPr>
              <a:t>	</a:t>
            </a:r>
            <a:r>
              <a:rPr dirty="0">
                <a:solidFill>
                  <a:srgbClr val="000000"/>
                </a:solidFill>
              </a:rPr>
              <a:t>in a literary essay, in terms of both primary and </a:t>
            </a:r>
            <a:r>
              <a:rPr lang="en-US" dirty="0">
                <a:solidFill>
                  <a:srgbClr val="000000"/>
                </a:solidFill>
              </a:rPr>
              <a:t>	</a:t>
            </a:r>
            <a:r>
              <a:rPr dirty="0">
                <a:solidFill>
                  <a:srgbClr val="000000"/>
                </a:solidFill>
              </a:rPr>
              <a:t>secondary sources</a:t>
            </a:r>
          </a:p>
          <a:p>
            <a:pPr marL="0" indent="292100">
              <a:buSzTx/>
              <a:buNone/>
              <a:defRPr sz="3100">
                <a:latin typeface="+mj-lt"/>
                <a:ea typeface="+mj-ea"/>
                <a:cs typeface="+mj-cs"/>
                <a:sym typeface="Georgia"/>
              </a:defRPr>
            </a:pPr>
            <a:r>
              <a:rPr lang="en-US" dirty="0">
                <a:solidFill>
                  <a:srgbClr val="000000"/>
                </a:solidFill>
              </a:rPr>
              <a:t>	</a:t>
            </a:r>
            <a:r>
              <a:rPr dirty="0">
                <a:solidFill>
                  <a:srgbClr val="000000"/>
                </a:solidFill>
              </a:rPr>
              <a:t>It is very tempting to believe that the quotations can do </a:t>
            </a:r>
            <a:r>
              <a:rPr lang="en-US" dirty="0">
                <a:solidFill>
                  <a:srgbClr val="000000"/>
                </a:solidFill>
              </a:rPr>
              <a:t>	</a:t>
            </a:r>
            <a:r>
              <a:rPr dirty="0">
                <a:solidFill>
                  <a:srgbClr val="000000"/>
                </a:solidFill>
              </a:rPr>
              <a:t>all of the work in a critical essay. </a:t>
            </a:r>
          </a:p>
          <a:p>
            <a:pPr marL="0" indent="292100">
              <a:buSzTx/>
              <a:buNone/>
              <a:defRPr sz="3100">
                <a:latin typeface="+mj-lt"/>
                <a:ea typeface="+mj-ea"/>
                <a:cs typeface="+mj-cs"/>
                <a:sym typeface="Georgia"/>
              </a:defRPr>
            </a:pPr>
            <a:r>
              <a:rPr lang="en-US" dirty="0">
                <a:solidFill>
                  <a:srgbClr val="000000"/>
                </a:solidFill>
              </a:rPr>
              <a:t>	</a:t>
            </a:r>
            <a:r>
              <a:rPr dirty="0">
                <a:solidFill>
                  <a:srgbClr val="000000"/>
                </a:solidFill>
              </a:rPr>
              <a:t>In order to avoid this particular temptation, you should </a:t>
            </a:r>
            <a:r>
              <a:rPr lang="en-US" dirty="0">
                <a:solidFill>
                  <a:srgbClr val="000000"/>
                </a:solidFill>
              </a:rPr>
              <a:t>	</a:t>
            </a:r>
            <a:r>
              <a:rPr dirty="0">
                <a:solidFill>
                  <a:srgbClr val="000000"/>
                </a:solidFill>
              </a:rPr>
              <a:t>set yourself a general rule: </a:t>
            </a:r>
            <a:r>
              <a:rPr b="1" dirty="0">
                <a:solidFill>
                  <a:srgbClr val="000000"/>
                </a:solidFill>
              </a:rPr>
              <a:t>for every two sentences of </a:t>
            </a:r>
            <a:r>
              <a:rPr lang="en-US" b="1" dirty="0">
                <a:solidFill>
                  <a:srgbClr val="000000"/>
                </a:solidFill>
              </a:rPr>
              <a:t>	</a:t>
            </a:r>
            <a:r>
              <a:rPr b="1" dirty="0">
                <a:solidFill>
                  <a:srgbClr val="000000"/>
                </a:solidFill>
              </a:rPr>
              <a:t>prose </a:t>
            </a:r>
            <a:r>
              <a:rPr lang="en-US" b="1" dirty="0">
                <a:solidFill>
                  <a:srgbClr val="000000"/>
                </a:solidFill>
              </a:rPr>
              <a:t>or 2-3 lines of poetry </a:t>
            </a:r>
            <a:r>
              <a:rPr b="1" dirty="0">
                <a:solidFill>
                  <a:srgbClr val="000000"/>
                </a:solidFill>
              </a:rPr>
              <a:t>you must have at least </a:t>
            </a:r>
            <a:r>
              <a:rPr lang="en-US" b="1" dirty="0">
                <a:solidFill>
                  <a:srgbClr val="000000"/>
                </a:solidFill>
              </a:rPr>
              <a:t>	</a:t>
            </a:r>
            <a:r>
              <a:rPr b="1" dirty="0">
                <a:solidFill>
                  <a:srgbClr val="000000"/>
                </a:solidFill>
              </a:rPr>
              <a:t>one sentence of analysis. </a:t>
            </a:r>
          </a:p>
          <a:p>
            <a:pPr marL="0" indent="292100">
              <a:buSzTx/>
              <a:buNone/>
              <a:defRPr sz="3100">
                <a:latin typeface="+mj-lt"/>
                <a:ea typeface="+mj-ea"/>
                <a:cs typeface="+mj-cs"/>
                <a:sym typeface="Georgia"/>
              </a:defRPr>
            </a:pPr>
            <a:r>
              <a:rPr dirty="0">
                <a:solidFill>
                  <a:srgbClr val="000000"/>
                </a:solidFill>
              </a:rPr>
              <a:t>Never end a paragraph with an unanalyzed quotes.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orter Quotations: At the end of an embedded quotation, a period or comma is placed outside of the parentheses that contain the citation.…"/>
          <p:cNvSpPr txBox="1">
            <a:spLocks noGrp="1"/>
          </p:cNvSpPr>
          <p:nvPr>
            <p:ph type="body" idx="1"/>
          </p:nvPr>
        </p:nvSpPr>
        <p:spPr>
          <a:xfrm>
            <a:off x="928043" y="993271"/>
            <a:ext cx="11397007" cy="8353251"/>
          </a:xfrm>
          <a:prstGeom prst="rect">
            <a:avLst/>
          </a:prstGeom>
        </p:spPr>
        <p:txBody>
          <a:bodyPr/>
          <a:lstStyle/>
          <a:p>
            <a:pPr marL="0" indent="0">
              <a:spcBef>
                <a:spcPts val="0"/>
              </a:spcBef>
              <a:buSzTx/>
              <a:buNone/>
              <a:tabLst>
                <a:tab pos="139700" algn="l"/>
                <a:tab pos="457200" algn="l"/>
              </a:tabLst>
              <a:defRPr sz="2400">
                <a:solidFill>
                  <a:srgbClr val="000000"/>
                </a:solidFill>
                <a:latin typeface="+mj-lt"/>
                <a:ea typeface="+mj-ea"/>
                <a:cs typeface="+mj-cs"/>
                <a:sym typeface="Georgia"/>
              </a:defRPr>
            </a:pPr>
            <a:r>
              <a:rPr sz="2800" b="1" dirty="0">
                <a:latin typeface="Times New Roman"/>
                <a:cs typeface="Times New Roman"/>
              </a:rPr>
              <a:t>Shorter Quotations: </a:t>
            </a:r>
            <a:r>
              <a:rPr sz="2800" dirty="0">
                <a:latin typeface="Times New Roman"/>
                <a:cs typeface="Times New Roman"/>
              </a:rPr>
              <a:t>At the end of an embedded quotation, a period or comma is placed </a:t>
            </a:r>
            <a:r>
              <a:rPr sz="2800" b="1" dirty="0">
                <a:latin typeface="Times New Roman"/>
                <a:cs typeface="Times New Roman"/>
              </a:rPr>
              <a:t>outside</a:t>
            </a:r>
            <a:r>
              <a:rPr sz="2800" dirty="0">
                <a:latin typeface="Times New Roman"/>
                <a:cs typeface="Times New Roman"/>
              </a:rPr>
              <a:t> of the parentheses that contain the citation.</a:t>
            </a:r>
          </a:p>
          <a:p>
            <a:pPr marL="0" indent="0">
              <a:spcBef>
                <a:spcPts val="0"/>
              </a:spcBef>
              <a:buSzTx/>
              <a:buNone/>
              <a:tabLst>
                <a:tab pos="139700" algn="l"/>
                <a:tab pos="457200" algn="l"/>
              </a:tabLst>
              <a:defRPr sz="2400">
                <a:solidFill>
                  <a:srgbClr val="000000"/>
                </a:solidFill>
                <a:latin typeface="+mj-lt"/>
                <a:ea typeface="+mj-ea"/>
                <a:cs typeface="+mj-cs"/>
                <a:sym typeface="Georgia"/>
              </a:defRPr>
            </a:pPr>
            <a:endParaRPr sz="2800" dirty="0">
              <a:latin typeface="Times New Roman"/>
              <a:cs typeface="Times New Roman"/>
            </a:endParaRPr>
          </a:p>
          <a:p>
            <a:pPr marL="0" indent="0">
              <a:spcBef>
                <a:spcPts val="0"/>
              </a:spcBef>
              <a:buSzTx/>
              <a:buNone/>
              <a:tabLst>
                <a:tab pos="139700" algn="l"/>
                <a:tab pos="457200" algn="l"/>
              </a:tabLst>
              <a:defRPr sz="2400" b="1">
                <a:solidFill>
                  <a:srgbClr val="000000"/>
                </a:solidFill>
                <a:latin typeface="+mj-lt"/>
                <a:ea typeface="+mj-ea"/>
                <a:cs typeface="+mj-cs"/>
                <a:sym typeface="Georgia"/>
              </a:defRPr>
            </a:pPr>
            <a:r>
              <a:rPr sz="2800" dirty="0">
                <a:latin typeface="Times New Roman"/>
                <a:cs typeface="Times New Roman"/>
              </a:rPr>
              <a:t>Longer Quotations: </a:t>
            </a:r>
            <a:r>
              <a:rPr sz="2800" b="0" dirty="0">
                <a:latin typeface="Times New Roman"/>
                <a:cs typeface="Times New Roman"/>
              </a:rPr>
              <a:t>Make sure that if your quote is offset from the paragraph in which it appears. See MLA guidelines for margins and tab settings. </a:t>
            </a:r>
          </a:p>
          <a:p>
            <a:pPr marL="546100" lvl="1" indent="-228600">
              <a:spcBef>
                <a:spcPts val="0"/>
              </a:spcBef>
              <a:buSzPct val="100000"/>
              <a:tabLst>
                <a:tab pos="139700" algn="l"/>
                <a:tab pos="457200" algn="l"/>
              </a:tabLst>
              <a:defRPr sz="2400">
                <a:solidFill>
                  <a:srgbClr val="000000"/>
                </a:solidFill>
                <a:latin typeface="+mj-lt"/>
                <a:ea typeface="+mj-ea"/>
                <a:cs typeface="+mj-cs"/>
                <a:sym typeface="Georgia"/>
              </a:defRPr>
            </a:pPr>
            <a:r>
              <a:rPr sz="2800" dirty="0">
                <a:latin typeface="Times New Roman"/>
                <a:cs typeface="Times New Roman"/>
              </a:rPr>
              <a:t>Usually you’ll use a colon to introduce a quote in this way, but you may sometimes need a different type of grammatical notation. </a:t>
            </a:r>
          </a:p>
          <a:p>
            <a:pPr marL="546100" lvl="1" indent="-228600">
              <a:spcBef>
                <a:spcPts val="0"/>
              </a:spcBef>
              <a:buSzPct val="100000"/>
              <a:tabLst>
                <a:tab pos="139700" algn="l"/>
                <a:tab pos="457200" algn="l"/>
              </a:tabLst>
              <a:defRPr sz="2400">
                <a:solidFill>
                  <a:srgbClr val="000000"/>
                </a:solidFill>
                <a:latin typeface="+mj-lt"/>
                <a:ea typeface="+mj-ea"/>
                <a:cs typeface="+mj-cs"/>
                <a:sym typeface="Georgia"/>
              </a:defRPr>
            </a:pPr>
            <a:r>
              <a:rPr sz="2800" dirty="0">
                <a:latin typeface="Times New Roman"/>
                <a:cs typeface="Times New Roman"/>
              </a:rPr>
              <a:t>No quotation marks around the passage. If you have quoted speech within the passage, use double quotation marks.</a:t>
            </a:r>
          </a:p>
          <a:p>
            <a:pPr marL="546100" lvl="1" indent="-228600">
              <a:spcBef>
                <a:spcPts val="0"/>
              </a:spcBef>
              <a:buSzPct val="100000"/>
              <a:tabLst>
                <a:tab pos="139700" algn="l"/>
                <a:tab pos="457200" algn="l"/>
              </a:tabLst>
              <a:defRPr sz="2400">
                <a:solidFill>
                  <a:srgbClr val="000000"/>
                </a:solidFill>
                <a:latin typeface="+mj-lt"/>
                <a:ea typeface="+mj-ea"/>
                <a:cs typeface="+mj-cs"/>
                <a:sym typeface="Georgia"/>
              </a:defRPr>
            </a:pPr>
            <a:r>
              <a:rPr sz="2800" dirty="0">
                <a:latin typeface="Times New Roman"/>
                <a:cs typeface="Times New Roman"/>
              </a:rPr>
              <a:t>The period comes after the final sentence quoted and not after the parenthetical citation.</a:t>
            </a:r>
          </a:p>
          <a:p>
            <a:pPr marL="546100" lvl="1" indent="-228600">
              <a:spcBef>
                <a:spcPts val="0"/>
              </a:spcBef>
              <a:buSzPct val="100000"/>
              <a:tabLst>
                <a:tab pos="139700" algn="l"/>
                <a:tab pos="457200" algn="l"/>
              </a:tabLst>
              <a:defRPr sz="2400" b="1">
                <a:solidFill>
                  <a:srgbClr val="000000"/>
                </a:solidFill>
                <a:latin typeface="+mj-lt"/>
                <a:ea typeface="+mj-ea"/>
                <a:cs typeface="+mj-cs"/>
                <a:sym typeface="Georgia"/>
              </a:defRPr>
            </a:pPr>
            <a:endParaRPr sz="2800" dirty="0">
              <a:latin typeface="Times New Roman"/>
              <a:cs typeface="Times New Roman"/>
            </a:endParaRPr>
          </a:p>
          <a:p>
            <a:pPr marL="0" indent="0">
              <a:spcBef>
                <a:spcPts val="0"/>
              </a:spcBef>
              <a:buSzTx/>
              <a:buNone/>
              <a:tabLst>
                <a:tab pos="139700" algn="l"/>
                <a:tab pos="457200" algn="l"/>
              </a:tabLst>
              <a:defRPr sz="2400">
                <a:solidFill>
                  <a:srgbClr val="000000"/>
                </a:solidFill>
                <a:latin typeface="+mj-lt"/>
                <a:ea typeface="+mj-ea"/>
                <a:cs typeface="+mj-cs"/>
                <a:sym typeface="Georgia"/>
              </a:defRPr>
            </a:pPr>
            <a:r>
              <a:rPr sz="2800" b="1" dirty="0">
                <a:latin typeface="Times New Roman"/>
                <a:cs typeface="Times New Roman"/>
              </a:rPr>
              <a:t>In both cases, you need 3 pieces of information when citing a text: </a:t>
            </a:r>
            <a:r>
              <a:rPr sz="2800" dirty="0">
                <a:latin typeface="Times New Roman"/>
                <a:cs typeface="Times New Roman"/>
              </a:rPr>
              <a:t>1) author 2) title and 3) location of the quote. If you note the name and title in the passage (or it is otherwise obvious from context) than it does not appear in the parenthetical citation. </a:t>
            </a:r>
          </a:p>
          <a:p>
            <a:pPr marL="0" indent="0">
              <a:spcBef>
                <a:spcPts val="0"/>
              </a:spcBef>
              <a:buSzTx/>
              <a:buNone/>
              <a:tabLst>
                <a:tab pos="139700" algn="l"/>
                <a:tab pos="457200" algn="l"/>
              </a:tabLst>
              <a:defRPr sz="2400">
                <a:solidFill>
                  <a:srgbClr val="000000"/>
                </a:solidFill>
                <a:latin typeface="+mj-lt"/>
                <a:ea typeface="+mj-ea"/>
                <a:cs typeface="+mj-cs"/>
                <a:sym typeface="Georgia"/>
              </a:defRPr>
            </a:pPr>
            <a:endParaRPr sz="2800" dirty="0">
              <a:latin typeface="Times New Roman"/>
              <a:cs typeface="Times New Roman"/>
            </a:endParaRPr>
          </a:p>
          <a:p>
            <a:pPr marL="0" indent="0">
              <a:spcBef>
                <a:spcPts val="0"/>
              </a:spcBef>
              <a:buSzTx/>
              <a:buNone/>
              <a:tabLst>
                <a:tab pos="139700" algn="l"/>
                <a:tab pos="457200" algn="l"/>
              </a:tabLst>
              <a:defRPr sz="2400">
                <a:solidFill>
                  <a:srgbClr val="000000"/>
                </a:solidFill>
                <a:latin typeface="+mj-lt"/>
                <a:ea typeface="+mj-ea"/>
                <a:cs typeface="+mj-cs"/>
                <a:sym typeface="Georgia"/>
              </a:defRPr>
            </a:pPr>
            <a:r>
              <a:rPr sz="2800" u="sng" dirty="0">
                <a:latin typeface="Times New Roman"/>
                <a:cs typeface="Times New Roman"/>
                <a:hlinkClick r:id="rId2"/>
              </a:rPr>
              <a:t>https://owl.english.purdue.edu/owl/resource/747/03/</a:t>
            </a:r>
          </a:p>
          <a:p>
            <a:pPr marL="0" indent="0">
              <a:spcBef>
                <a:spcPts val="0"/>
              </a:spcBef>
              <a:buSzTx/>
              <a:buNone/>
              <a:tabLst>
                <a:tab pos="139700" algn="l"/>
                <a:tab pos="457200" algn="l"/>
              </a:tabLst>
              <a:defRPr sz="2400">
                <a:solidFill>
                  <a:srgbClr val="000000"/>
                </a:solidFill>
                <a:latin typeface="+mj-lt"/>
                <a:ea typeface="+mj-ea"/>
                <a:cs typeface="+mj-cs"/>
                <a:sym typeface="Georgia"/>
              </a:defRPr>
            </a:pPr>
            <a:endParaRPr u="sng" dirty="0">
              <a:hlinkClick r:id="rId2"/>
            </a:endParaRPr>
          </a:p>
          <a:p>
            <a:pPr marL="0" indent="0">
              <a:spcBef>
                <a:spcPts val="0"/>
              </a:spcBef>
              <a:buSzTx/>
              <a:buNone/>
              <a:tabLst>
                <a:tab pos="139700" algn="l"/>
                <a:tab pos="457200" algn="l"/>
              </a:tabLst>
              <a:defRPr sz="2400">
                <a:solidFill>
                  <a:srgbClr val="000000"/>
                </a:solidFill>
                <a:latin typeface="+mj-lt"/>
                <a:ea typeface="+mj-ea"/>
                <a:cs typeface="+mj-cs"/>
                <a:sym typeface="Georgia"/>
              </a:defRPr>
            </a:pPr>
            <a:endParaRPr u="sng" dirty="0">
              <a:hlinkClick r:id="rId2"/>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Useful Purdue Owl Links"/>
          <p:cNvSpPr txBox="1">
            <a:spLocks noGrp="1"/>
          </p:cNvSpPr>
          <p:nvPr>
            <p:ph type="title"/>
          </p:nvPr>
        </p:nvSpPr>
        <p:spPr>
          <a:xfrm>
            <a:off x="2044700" y="1333500"/>
            <a:ext cx="9575800" cy="1155700"/>
          </a:xfrm>
          <a:prstGeom prst="rect">
            <a:avLst/>
          </a:prstGeom>
        </p:spPr>
        <p:txBody>
          <a:bodyPr/>
          <a:lstStyle>
            <a:lvl1pPr>
              <a:defRPr sz="5300"/>
            </a:lvl1pPr>
          </a:lstStyle>
          <a:p>
            <a:r>
              <a:rPr dirty="0">
                <a:latin typeface="Times New Roman"/>
                <a:cs typeface="Times New Roman"/>
              </a:rPr>
              <a:t>Useful Purdue Owl Links</a:t>
            </a:r>
          </a:p>
        </p:txBody>
      </p:sp>
      <p:sp>
        <p:nvSpPr>
          <p:cNvPr id="155" name="Overview and Workshop:…"/>
          <p:cNvSpPr txBox="1">
            <a:spLocks noGrp="1"/>
          </p:cNvSpPr>
          <p:nvPr>
            <p:ph type="body" sz="half" idx="1"/>
          </p:nvPr>
        </p:nvSpPr>
        <p:spPr>
          <a:xfrm>
            <a:off x="1497892" y="3338314"/>
            <a:ext cx="10784547" cy="5210334"/>
          </a:xfrm>
          <a:prstGeom prst="rect">
            <a:avLst/>
          </a:prstGeom>
        </p:spPr>
        <p:txBody>
          <a:bodyPr/>
          <a:lstStyle/>
          <a:p>
            <a:pPr marL="0" indent="0">
              <a:spcBef>
                <a:spcPts val="0"/>
              </a:spcBef>
              <a:buSzTx/>
              <a:buNone/>
              <a:tabLst>
                <a:tab pos="139700" algn="l"/>
                <a:tab pos="457200" algn="l"/>
              </a:tabLst>
              <a:defRPr sz="2400" b="1">
                <a:solidFill>
                  <a:srgbClr val="000000"/>
                </a:solidFill>
                <a:latin typeface="+mj-lt"/>
                <a:ea typeface="+mj-ea"/>
                <a:cs typeface="+mj-cs"/>
                <a:sym typeface="Georgia"/>
              </a:defRPr>
            </a:pPr>
            <a:r>
              <a:rPr dirty="0">
                <a:latin typeface="Times New Roman"/>
                <a:cs typeface="Times New Roman"/>
              </a:rPr>
              <a:t>Overview and Workshop: </a:t>
            </a:r>
          </a:p>
          <a:p>
            <a:pPr marL="0" indent="0">
              <a:spcBef>
                <a:spcPts val="0"/>
              </a:spcBef>
              <a:buSzTx/>
              <a:buNone/>
              <a:tabLst>
                <a:tab pos="139700" algn="l"/>
                <a:tab pos="457200" algn="l"/>
              </a:tabLst>
              <a:defRPr sz="2400">
                <a:solidFill>
                  <a:srgbClr val="000000"/>
                </a:solidFill>
                <a:latin typeface="+mj-lt"/>
                <a:ea typeface="+mj-ea"/>
                <a:cs typeface="+mj-cs"/>
                <a:sym typeface="Georgia"/>
              </a:defRPr>
            </a:pPr>
            <a:r>
              <a:rPr u="sng" dirty="0">
                <a:latin typeface="Times New Roman"/>
                <a:cs typeface="Times New Roman"/>
                <a:hlinkClick r:id="rId2"/>
              </a:rPr>
              <a:t>https://owl.english.purdue.edu/owl/resource/675/1/</a:t>
            </a:r>
          </a:p>
          <a:p>
            <a:pPr marL="0" indent="0">
              <a:spcBef>
                <a:spcPts val="0"/>
              </a:spcBef>
              <a:buSzTx/>
              <a:buNone/>
              <a:tabLst>
                <a:tab pos="139700" algn="l"/>
                <a:tab pos="457200" algn="l"/>
              </a:tabLst>
              <a:defRPr sz="2400" b="1">
                <a:solidFill>
                  <a:srgbClr val="000000"/>
                </a:solidFill>
                <a:latin typeface="+mj-lt"/>
                <a:ea typeface="+mj-ea"/>
                <a:cs typeface="+mj-cs"/>
                <a:sym typeface="Georgia"/>
              </a:defRPr>
            </a:pPr>
            <a:endParaRPr u="sng" dirty="0">
              <a:latin typeface="Times New Roman"/>
              <a:cs typeface="Times New Roman"/>
              <a:hlinkClick r:id="rId2"/>
            </a:endParaRPr>
          </a:p>
          <a:p>
            <a:pPr marL="0" indent="0">
              <a:spcBef>
                <a:spcPts val="0"/>
              </a:spcBef>
              <a:buSzTx/>
              <a:buNone/>
              <a:tabLst>
                <a:tab pos="139700" algn="l"/>
                <a:tab pos="457200" algn="l"/>
              </a:tabLst>
              <a:defRPr sz="2400" b="1">
                <a:solidFill>
                  <a:srgbClr val="000000"/>
                </a:solidFill>
                <a:latin typeface="+mj-lt"/>
                <a:ea typeface="+mj-ea"/>
                <a:cs typeface="+mj-cs"/>
                <a:sym typeface="Georgia"/>
              </a:defRPr>
            </a:pPr>
            <a:r>
              <a:rPr dirty="0">
                <a:latin typeface="Times New Roman"/>
                <a:cs typeface="Times New Roman"/>
              </a:rPr>
              <a:t>Works Cited Sample Page: </a:t>
            </a:r>
          </a:p>
          <a:p>
            <a:pPr marL="0" indent="0">
              <a:spcBef>
                <a:spcPts val="0"/>
              </a:spcBef>
              <a:buSzTx/>
              <a:buNone/>
              <a:tabLst>
                <a:tab pos="139700" algn="l"/>
                <a:tab pos="457200" algn="l"/>
              </a:tabLst>
              <a:defRPr sz="2400">
                <a:solidFill>
                  <a:srgbClr val="000000"/>
                </a:solidFill>
                <a:latin typeface="+mj-lt"/>
                <a:ea typeface="+mj-ea"/>
                <a:cs typeface="+mj-cs"/>
                <a:sym typeface="Georgia"/>
              </a:defRPr>
            </a:pPr>
            <a:r>
              <a:rPr u="sng" dirty="0">
                <a:latin typeface="Times New Roman"/>
                <a:cs typeface="Times New Roman"/>
                <a:hlinkClick r:id="rId3"/>
              </a:rPr>
              <a:t>https://owl.english.purdue.edu/owl/resource/747/12/</a:t>
            </a:r>
          </a:p>
          <a:p>
            <a:pPr marL="0" indent="0">
              <a:spcBef>
                <a:spcPts val="0"/>
              </a:spcBef>
              <a:buSzTx/>
              <a:buNone/>
              <a:tabLst>
                <a:tab pos="139700" algn="l"/>
                <a:tab pos="457200" algn="l"/>
              </a:tabLst>
              <a:defRPr sz="2400">
                <a:solidFill>
                  <a:srgbClr val="000000"/>
                </a:solidFill>
                <a:latin typeface="+mj-lt"/>
                <a:ea typeface="+mj-ea"/>
                <a:cs typeface="+mj-cs"/>
                <a:sym typeface="Georgia"/>
              </a:defRPr>
            </a:pPr>
            <a:endParaRPr u="sng" dirty="0">
              <a:latin typeface="Times New Roman"/>
              <a:cs typeface="Times New Roman"/>
              <a:hlinkClick r:id="rId3"/>
            </a:endParaRPr>
          </a:p>
          <a:p>
            <a:pPr marL="0" indent="0">
              <a:spcBef>
                <a:spcPts val="0"/>
              </a:spcBef>
              <a:buSzTx/>
              <a:buNone/>
              <a:tabLst>
                <a:tab pos="139700" algn="l"/>
                <a:tab pos="457200" algn="l"/>
              </a:tabLst>
              <a:defRPr sz="2400" b="1">
                <a:solidFill>
                  <a:srgbClr val="000000"/>
                </a:solidFill>
                <a:latin typeface="+mj-lt"/>
                <a:ea typeface="+mj-ea"/>
                <a:cs typeface="+mj-cs"/>
                <a:sym typeface="Georgia"/>
              </a:defRPr>
            </a:pPr>
            <a:r>
              <a:rPr dirty="0">
                <a:latin typeface="Times New Roman"/>
                <a:cs typeface="Times New Roman"/>
              </a:rPr>
              <a:t>Sample Paper:</a:t>
            </a:r>
          </a:p>
          <a:p>
            <a:pPr marL="0" indent="0">
              <a:spcBef>
                <a:spcPts val="0"/>
              </a:spcBef>
              <a:buSzTx/>
              <a:buNone/>
              <a:tabLst>
                <a:tab pos="139700" algn="l"/>
                <a:tab pos="457200" algn="l"/>
              </a:tabLst>
              <a:defRPr sz="2400">
                <a:solidFill>
                  <a:srgbClr val="000000"/>
                </a:solidFill>
                <a:latin typeface="+mj-lt"/>
                <a:ea typeface="+mj-ea"/>
                <a:cs typeface="+mj-cs"/>
                <a:sym typeface="Georgia"/>
              </a:defRPr>
            </a:pPr>
            <a:r>
              <a:rPr u="sng" dirty="0">
                <a:latin typeface="Times New Roman"/>
                <a:cs typeface="Times New Roman"/>
                <a:hlinkClick r:id="rId4"/>
              </a:rPr>
              <a:t>https://owl.english.purdue.edu/owl/resource/747/13/</a:t>
            </a:r>
            <a:endParaRPr lang="en-US" u="sng" dirty="0">
              <a:latin typeface="Times New Roman"/>
              <a:cs typeface="Times New Roman"/>
            </a:endParaRPr>
          </a:p>
          <a:p>
            <a:pPr marL="0" indent="0">
              <a:spcBef>
                <a:spcPts val="0"/>
              </a:spcBef>
              <a:buSzTx/>
              <a:buNone/>
              <a:tabLst>
                <a:tab pos="139700" algn="l"/>
                <a:tab pos="457200" algn="l"/>
              </a:tabLst>
              <a:defRPr sz="2400">
                <a:solidFill>
                  <a:srgbClr val="000000"/>
                </a:solidFill>
                <a:latin typeface="+mj-lt"/>
                <a:ea typeface="+mj-ea"/>
                <a:cs typeface="+mj-cs"/>
                <a:sym typeface="Georgia"/>
              </a:defRPr>
            </a:pPr>
            <a:endParaRPr lang="en-US" sz="2400"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Formatting"/>
          <p:cNvSpPr txBox="1">
            <a:spLocks noGrp="1"/>
          </p:cNvSpPr>
          <p:nvPr>
            <p:ph type="title"/>
          </p:nvPr>
        </p:nvSpPr>
        <p:spPr>
          <a:xfrm>
            <a:off x="2044700" y="152400"/>
            <a:ext cx="9575800" cy="1549400"/>
          </a:xfrm>
          <a:prstGeom prst="rect">
            <a:avLst/>
          </a:prstGeom>
        </p:spPr>
        <p:txBody>
          <a:bodyPr/>
          <a:lstStyle>
            <a:lvl1pPr>
              <a:defRPr sz="5300"/>
            </a:lvl1pPr>
          </a:lstStyle>
          <a:p>
            <a:r>
              <a:rPr dirty="0">
                <a:latin typeface="Times New Roman"/>
                <a:cs typeface="Times New Roman"/>
              </a:rPr>
              <a:t>Formatting</a:t>
            </a:r>
          </a:p>
        </p:txBody>
      </p:sp>
      <p:sp>
        <p:nvSpPr>
          <p:cNvPr id="158" name="All essays should be double-spaced.…"/>
          <p:cNvSpPr txBox="1">
            <a:spLocks noGrp="1"/>
          </p:cNvSpPr>
          <p:nvPr>
            <p:ph type="body" idx="1"/>
          </p:nvPr>
        </p:nvSpPr>
        <p:spPr>
          <a:xfrm>
            <a:off x="1563018" y="1416633"/>
            <a:ext cx="10124058" cy="7978738"/>
          </a:xfrm>
          <a:prstGeom prst="rect">
            <a:avLst/>
          </a:prstGeom>
        </p:spPr>
        <p:txBody>
          <a:bodyPr/>
          <a:lstStyle/>
          <a:p>
            <a:pPr marL="0" indent="292100">
              <a:buSzTx/>
              <a:buNone/>
              <a:defRPr sz="2300">
                <a:latin typeface="+mj-lt"/>
                <a:ea typeface="+mj-ea"/>
                <a:cs typeface="+mj-cs"/>
                <a:sym typeface="Georgia"/>
              </a:defRPr>
            </a:pPr>
            <a:r>
              <a:rPr lang="en-US" sz="2800" dirty="0">
                <a:solidFill>
                  <a:srgbClr val="000000"/>
                </a:solidFill>
                <a:latin typeface="Times New Roman"/>
                <a:cs typeface="Times New Roman"/>
              </a:rPr>
              <a:t>	</a:t>
            </a:r>
            <a:r>
              <a:rPr sz="2800" dirty="0">
                <a:solidFill>
                  <a:srgbClr val="000000"/>
                </a:solidFill>
                <a:latin typeface="Times New Roman"/>
                <a:cs typeface="Times New Roman"/>
              </a:rPr>
              <a:t>All essays should be double-spaced</a:t>
            </a:r>
            <a:r>
              <a:rPr lang="en-US" sz="2800" dirty="0">
                <a:solidFill>
                  <a:srgbClr val="000000"/>
                </a:solidFill>
                <a:latin typeface="Times New Roman"/>
                <a:cs typeface="Times New Roman"/>
              </a:rPr>
              <a:t>; 12-point Times New Roman</a:t>
            </a:r>
            <a:endParaRPr sz="2800" dirty="0">
              <a:solidFill>
                <a:srgbClr val="000000"/>
              </a:solidFill>
              <a:latin typeface="Times New Roman"/>
              <a:cs typeface="Times New Roman"/>
            </a:endParaRPr>
          </a:p>
          <a:p>
            <a:pPr marL="0" indent="292100">
              <a:buSzTx/>
              <a:buNone/>
              <a:defRPr sz="2300">
                <a:latin typeface="+mj-lt"/>
                <a:ea typeface="+mj-ea"/>
                <a:cs typeface="+mj-cs"/>
                <a:sym typeface="Georgia"/>
              </a:defRPr>
            </a:pPr>
            <a:r>
              <a:rPr lang="en-US" sz="2800" dirty="0">
                <a:solidFill>
                  <a:srgbClr val="000000"/>
                </a:solidFill>
                <a:latin typeface="Times New Roman"/>
                <a:cs typeface="Times New Roman"/>
              </a:rPr>
              <a:t>	</a:t>
            </a:r>
            <a:r>
              <a:rPr sz="2800" dirty="0">
                <a:solidFill>
                  <a:srgbClr val="000000"/>
                </a:solidFill>
                <a:latin typeface="Times New Roman"/>
                <a:cs typeface="Times New Roman"/>
              </a:rPr>
              <a:t>The following information should be on the top left hand of the </a:t>
            </a:r>
            <a:r>
              <a:rPr lang="en-US" sz="2800" dirty="0">
                <a:solidFill>
                  <a:srgbClr val="000000"/>
                </a:solidFill>
                <a:latin typeface="Times New Roman"/>
                <a:cs typeface="Times New Roman"/>
              </a:rPr>
              <a:t>	</a:t>
            </a:r>
            <a:r>
              <a:rPr sz="2800" dirty="0">
                <a:solidFill>
                  <a:srgbClr val="000000"/>
                </a:solidFill>
                <a:latin typeface="Times New Roman"/>
                <a:cs typeface="Times New Roman"/>
              </a:rPr>
              <a:t>essay:</a:t>
            </a:r>
          </a:p>
          <a:p>
            <a:pPr marL="0" lvl="1" indent="800100">
              <a:buSzTx/>
              <a:buNone/>
              <a:defRPr sz="2300">
                <a:latin typeface="+mj-lt"/>
                <a:ea typeface="+mj-ea"/>
                <a:cs typeface="+mj-cs"/>
                <a:sym typeface="Georgia"/>
              </a:defRPr>
            </a:pPr>
            <a:r>
              <a:rPr lang="en-US" sz="2800" dirty="0">
                <a:solidFill>
                  <a:srgbClr val="000000"/>
                </a:solidFill>
                <a:latin typeface="Times New Roman"/>
                <a:cs typeface="Times New Roman"/>
              </a:rPr>
              <a:t>	</a:t>
            </a:r>
            <a:r>
              <a:rPr sz="2800" dirty="0">
                <a:solidFill>
                  <a:srgbClr val="000000"/>
                </a:solidFill>
                <a:latin typeface="Times New Roman"/>
                <a:cs typeface="Times New Roman"/>
              </a:rPr>
              <a:t>[Name]</a:t>
            </a:r>
            <a:br>
              <a:rPr sz="2800" dirty="0">
                <a:solidFill>
                  <a:srgbClr val="000000"/>
                </a:solidFill>
                <a:latin typeface="Times New Roman"/>
                <a:cs typeface="Times New Roman"/>
              </a:rPr>
            </a:br>
            <a:r>
              <a:rPr lang="en-US" sz="2800" dirty="0">
                <a:solidFill>
                  <a:srgbClr val="000000"/>
                </a:solidFill>
                <a:latin typeface="Times New Roman"/>
                <a:cs typeface="Times New Roman"/>
              </a:rPr>
              <a:t>		</a:t>
            </a:r>
            <a:r>
              <a:rPr sz="2800" dirty="0">
                <a:solidFill>
                  <a:srgbClr val="000000"/>
                </a:solidFill>
                <a:latin typeface="Times New Roman"/>
                <a:cs typeface="Times New Roman"/>
              </a:rPr>
              <a:t>Dr. Eberle</a:t>
            </a:r>
            <a:br>
              <a:rPr sz="2800" dirty="0">
                <a:solidFill>
                  <a:srgbClr val="000000"/>
                </a:solidFill>
                <a:latin typeface="Times New Roman"/>
                <a:cs typeface="Times New Roman"/>
              </a:rPr>
            </a:br>
            <a:r>
              <a:rPr lang="en-US" sz="2800" dirty="0">
                <a:solidFill>
                  <a:srgbClr val="000000"/>
                </a:solidFill>
                <a:latin typeface="Times New Roman"/>
                <a:cs typeface="Times New Roman"/>
              </a:rPr>
              <a:t>		</a:t>
            </a:r>
            <a:r>
              <a:rPr sz="2800" dirty="0">
                <a:solidFill>
                  <a:srgbClr val="000000"/>
                </a:solidFill>
                <a:latin typeface="Times New Roman"/>
                <a:cs typeface="Times New Roman"/>
              </a:rPr>
              <a:t>English </a:t>
            </a:r>
            <a:r>
              <a:rPr lang="en-US" sz="2800" dirty="0">
                <a:solidFill>
                  <a:srgbClr val="000000"/>
                </a:solidFill>
                <a:latin typeface="Times New Roman"/>
                <a:cs typeface="Times New Roman"/>
              </a:rPr>
              <a:t>4460</a:t>
            </a:r>
            <a:br>
              <a:rPr lang="en-US" sz="2800" dirty="0">
                <a:solidFill>
                  <a:srgbClr val="000000"/>
                </a:solidFill>
                <a:latin typeface="Times New Roman"/>
                <a:cs typeface="Times New Roman"/>
              </a:rPr>
            </a:br>
            <a:r>
              <a:rPr lang="en-US" sz="2800" dirty="0">
                <a:solidFill>
                  <a:srgbClr val="000000"/>
                </a:solidFill>
                <a:latin typeface="Times New Roman"/>
                <a:cs typeface="Times New Roman"/>
              </a:rPr>
              <a:t>		</a:t>
            </a:r>
            <a:r>
              <a:rPr sz="2800" dirty="0">
                <a:solidFill>
                  <a:srgbClr val="000000"/>
                </a:solidFill>
                <a:latin typeface="Times New Roman"/>
                <a:cs typeface="Times New Roman"/>
              </a:rPr>
              <a:t>[Date of submission]</a:t>
            </a:r>
          </a:p>
          <a:p>
            <a:pPr marL="0" indent="292100">
              <a:buSzTx/>
              <a:buNone/>
              <a:defRPr sz="2300">
                <a:latin typeface="+mj-lt"/>
                <a:ea typeface="+mj-ea"/>
                <a:cs typeface="+mj-cs"/>
                <a:sym typeface="Georgia"/>
              </a:defRPr>
            </a:pPr>
            <a:r>
              <a:rPr lang="en-US" sz="2800" dirty="0">
                <a:solidFill>
                  <a:srgbClr val="000000"/>
                </a:solidFill>
                <a:latin typeface="Times New Roman"/>
                <a:cs typeface="Times New Roman"/>
              </a:rPr>
              <a:t>	</a:t>
            </a:r>
            <a:r>
              <a:rPr sz="2800" dirty="0">
                <a:solidFill>
                  <a:srgbClr val="000000"/>
                </a:solidFill>
                <a:latin typeface="Times New Roman"/>
                <a:cs typeface="Times New Roman"/>
              </a:rPr>
              <a:t>Format your required Works Cited page according to MLA </a:t>
            </a:r>
            <a:r>
              <a:rPr lang="en-US" sz="2800" dirty="0">
                <a:solidFill>
                  <a:srgbClr val="000000"/>
                </a:solidFill>
                <a:latin typeface="Times New Roman"/>
                <a:cs typeface="Times New Roman"/>
              </a:rPr>
              <a:t>	</a:t>
            </a:r>
            <a:r>
              <a:rPr sz="2800" dirty="0">
                <a:solidFill>
                  <a:srgbClr val="000000"/>
                </a:solidFill>
                <a:latin typeface="Times New Roman"/>
                <a:cs typeface="Times New Roman"/>
              </a:rPr>
              <a:t>guidelines. Don’t forget to include primary texts in your list of </a:t>
            </a:r>
            <a:r>
              <a:rPr lang="en-US" sz="2800" dirty="0">
                <a:solidFill>
                  <a:srgbClr val="000000"/>
                </a:solidFill>
                <a:latin typeface="Times New Roman"/>
                <a:cs typeface="Times New Roman"/>
              </a:rPr>
              <a:t>	</a:t>
            </a:r>
            <a:r>
              <a:rPr sz="2800" dirty="0">
                <a:solidFill>
                  <a:srgbClr val="000000"/>
                </a:solidFill>
                <a:latin typeface="Times New Roman"/>
                <a:cs typeface="Times New Roman"/>
              </a:rPr>
              <a:t>sources.</a:t>
            </a:r>
            <a:r>
              <a:rPr lang="en-US" sz="2800" dirty="0">
                <a:solidFill>
                  <a:srgbClr val="000000"/>
                </a:solidFill>
                <a:latin typeface="Times New Roman"/>
                <a:cs typeface="Times New Roman"/>
              </a:rPr>
              <a:t> </a:t>
            </a:r>
            <a:r>
              <a:rPr lang="en-US" sz="2800" dirty="0">
                <a:solidFill>
                  <a:srgbClr val="000000"/>
                </a:solidFill>
                <a:latin typeface="Times New Roman"/>
                <a:cs typeface="Times New Roman"/>
                <a:hlinkClick r:id="rId2"/>
              </a:rPr>
              <a:t>https://owl.english.purdue.edu/owl/resource/747/06/</a:t>
            </a:r>
            <a:endParaRPr lang="en-US" sz="2800" dirty="0">
              <a:solidFill>
                <a:srgbClr val="000000"/>
              </a:solidFill>
              <a:latin typeface="Times New Roman"/>
              <a:cs typeface="Times New Roman"/>
            </a:endParaRPr>
          </a:p>
          <a:p>
            <a:pPr marL="0" indent="292100">
              <a:buSzTx/>
              <a:buNone/>
              <a:defRPr sz="2300">
                <a:latin typeface="+mj-lt"/>
                <a:ea typeface="+mj-ea"/>
                <a:cs typeface="+mj-cs"/>
                <a:sym typeface="Georgia"/>
              </a:defRPr>
            </a:pPr>
            <a:r>
              <a:rPr lang="en-US" sz="2800" dirty="0">
                <a:solidFill>
                  <a:srgbClr val="000000"/>
                </a:solidFill>
                <a:latin typeface="Times New Roman"/>
                <a:cs typeface="Times New Roman"/>
              </a:rPr>
              <a:t>	</a:t>
            </a:r>
            <a:r>
              <a:rPr sz="2800" dirty="0">
                <a:solidFill>
                  <a:srgbClr val="000000"/>
                </a:solidFill>
                <a:latin typeface="Times New Roman"/>
                <a:cs typeface="Times New Roman"/>
              </a:rPr>
              <a:t>When uploading an essay make sure that you still have the proper </a:t>
            </a:r>
            <a:r>
              <a:rPr lang="en-US" sz="2800" dirty="0">
                <a:solidFill>
                  <a:srgbClr val="000000"/>
                </a:solidFill>
                <a:latin typeface="Times New Roman"/>
                <a:cs typeface="Times New Roman"/>
              </a:rPr>
              <a:t>	</a:t>
            </a:r>
            <a:r>
              <a:rPr sz="2800" dirty="0">
                <a:solidFill>
                  <a:srgbClr val="000000"/>
                </a:solidFill>
                <a:latin typeface="Times New Roman"/>
                <a:cs typeface="Times New Roman"/>
              </a:rPr>
              <a:t>MLA formatting (i.e. double-spaced, centered, hanging indents, </a:t>
            </a:r>
            <a:r>
              <a:rPr lang="en-US" sz="2800" dirty="0">
                <a:solidFill>
                  <a:srgbClr val="000000"/>
                </a:solidFill>
                <a:latin typeface="Times New Roman"/>
                <a:cs typeface="Times New Roman"/>
              </a:rPr>
              <a:t>	</a:t>
            </a:r>
            <a:r>
              <a:rPr sz="2800" dirty="0">
                <a:solidFill>
                  <a:srgbClr val="000000"/>
                </a:solidFill>
                <a:latin typeface="Times New Roman"/>
                <a:cs typeface="Times New Roman"/>
              </a:rPr>
              <a:t>etc.).</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Pre-writing"/>
          <p:cNvSpPr txBox="1">
            <a:spLocks noGrp="1"/>
          </p:cNvSpPr>
          <p:nvPr>
            <p:ph type="title"/>
          </p:nvPr>
        </p:nvSpPr>
        <p:spPr>
          <a:xfrm>
            <a:off x="1883891" y="635000"/>
            <a:ext cx="9064481" cy="1231534"/>
          </a:xfrm>
          <a:prstGeom prst="rect">
            <a:avLst/>
          </a:prstGeom>
        </p:spPr>
        <p:txBody>
          <a:bodyPr/>
          <a:lstStyle>
            <a:lvl1pPr>
              <a:defRPr sz="6400"/>
            </a:lvl1pPr>
          </a:lstStyle>
          <a:p>
            <a:r>
              <a:rPr dirty="0">
                <a:latin typeface="Times New Roman"/>
                <a:cs typeface="Times New Roman"/>
              </a:rPr>
              <a:t>Pre-writing</a:t>
            </a:r>
          </a:p>
        </p:txBody>
      </p:sp>
      <p:sp>
        <p:nvSpPr>
          <p:cNvPr id="122" name="When responding to an essay prompt (or working without one), remember that it is up to you to design a well-supported argument.…"/>
          <p:cNvSpPr>
            <a:spLocks noGrp="1"/>
          </p:cNvSpPr>
          <p:nvPr>
            <p:ph type="body" idx="1"/>
          </p:nvPr>
        </p:nvSpPr>
        <p:spPr>
          <a:xfrm>
            <a:off x="1597039" y="1866534"/>
            <a:ext cx="10023461" cy="7273708"/>
          </a:xfrm>
          <a:prstGeom prst="rect">
            <a:avLst/>
          </a:prstGeom>
          <a:gradFill>
            <a:gsLst>
              <a:gs pos="0">
                <a:srgbClr val="FBFBFB"/>
              </a:gs>
              <a:gs pos="100000">
                <a:srgbClr val="BEBEBE"/>
              </a:gs>
            </a:gsLst>
            <a:lin ang="5400000"/>
          </a:gradFill>
          <a:effectLst>
            <a:outerShdw blurRad="38100" dist="25400" dir="5400000" rotWithShape="0">
              <a:srgbClr val="000000">
                <a:alpha val="50000"/>
              </a:srgbClr>
            </a:outerShdw>
          </a:effectLst>
        </p:spPr>
        <p:txBody>
          <a:bodyPr/>
          <a:lstStyle/>
          <a:p>
            <a:pPr marL="0" marR="457200" indent="0">
              <a:spcBef>
                <a:spcPts val="0"/>
              </a:spcBef>
              <a:buSzTx/>
              <a:buNone/>
              <a:defRPr sz="2500">
                <a:solidFill>
                  <a:srgbClr val="000000"/>
                </a:solidFill>
                <a:latin typeface="+mj-lt"/>
                <a:ea typeface="+mj-ea"/>
                <a:cs typeface="+mj-cs"/>
                <a:sym typeface="Georgia"/>
              </a:defRPr>
            </a:pPr>
            <a:r>
              <a:rPr dirty="0">
                <a:latin typeface="Times New Roman"/>
                <a:cs typeface="Times New Roman"/>
              </a:rPr>
              <a:t>When responding to an essay prompt (or working without one), remember that it is up to you to design a well-supported </a:t>
            </a:r>
            <a:r>
              <a:rPr b="1" dirty="0">
                <a:latin typeface="Times New Roman"/>
                <a:cs typeface="Times New Roman"/>
              </a:rPr>
              <a:t>argument</a:t>
            </a:r>
            <a:r>
              <a:rPr dirty="0">
                <a:latin typeface="Times New Roman"/>
                <a:cs typeface="Times New Roman"/>
              </a:rPr>
              <a:t>. </a:t>
            </a:r>
          </a:p>
          <a:p>
            <a:pPr marL="0" marR="457200" indent="0">
              <a:spcBef>
                <a:spcPts val="0"/>
              </a:spcBef>
              <a:buSzTx/>
              <a:buNone/>
              <a:defRPr sz="2500">
                <a:solidFill>
                  <a:srgbClr val="000000"/>
                </a:solidFill>
                <a:latin typeface="+mj-lt"/>
                <a:ea typeface="+mj-ea"/>
                <a:cs typeface="+mj-cs"/>
                <a:sym typeface="Georgia"/>
              </a:defRPr>
            </a:pPr>
            <a:endParaRPr dirty="0">
              <a:latin typeface="Times New Roman"/>
              <a:cs typeface="Times New Roman"/>
            </a:endParaRPr>
          </a:p>
          <a:p>
            <a:pPr marL="457200" marR="457200" indent="0">
              <a:spcBef>
                <a:spcPts val="0"/>
              </a:spcBef>
              <a:buSzTx/>
              <a:buNone/>
              <a:defRPr sz="2500">
                <a:solidFill>
                  <a:srgbClr val="000000"/>
                </a:solidFill>
                <a:latin typeface="+mj-lt"/>
                <a:ea typeface="+mj-ea"/>
                <a:cs typeface="+mj-cs"/>
                <a:sym typeface="Georgia"/>
              </a:defRPr>
            </a:pPr>
            <a:r>
              <a:rPr dirty="0">
                <a:latin typeface="Times New Roman"/>
                <a:cs typeface="Times New Roman"/>
              </a:rPr>
              <a:t>An essay prompt merely gives you a place to begin; it is your job to construct a thesis, which can be longer than a single sentence. Best to start thinking about your first paragraph as a </a:t>
            </a:r>
            <a:r>
              <a:rPr b="1" dirty="0">
                <a:latin typeface="Times New Roman"/>
                <a:cs typeface="Times New Roman"/>
              </a:rPr>
              <a:t>thesis paragraph.</a:t>
            </a:r>
          </a:p>
          <a:p>
            <a:pPr marL="457200" marR="457200" indent="0">
              <a:spcBef>
                <a:spcPts val="0"/>
              </a:spcBef>
              <a:buSzTx/>
              <a:buNone/>
              <a:defRPr sz="2500" b="1">
                <a:solidFill>
                  <a:srgbClr val="000000"/>
                </a:solidFill>
                <a:latin typeface="+mj-lt"/>
                <a:ea typeface="+mj-ea"/>
                <a:cs typeface="+mj-cs"/>
                <a:sym typeface="Georgia"/>
              </a:defRPr>
            </a:pPr>
            <a:endParaRPr b="1" dirty="0">
              <a:latin typeface="Times New Roman"/>
              <a:cs typeface="Times New Roman"/>
            </a:endParaRPr>
          </a:p>
          <a:p>
            <a:pPr marL="0" marR="457200" indent="0">
              <a:spcBef>
                <a:spcPts val="0"/>
              </a:spcBef>
              <a:buSzTx/>
              <a:buNone/>
              <a:defRPr sz="2500" b="1">
                <a:solidFill>
                  <a:srgbClr val="000000"/>
                </a:solidFill>
                <a:latin typeface="+mj-lt"/>
                <a:ea typeface="+mj-ea"/>
                <a:cs typeface="+mj-cs"/>
                <a:sym typeface="Georgia"/>
              </a:defRPr>
            </a:pPr>
            <a:r>
              <a:rPr dirty="0">
                <a:latin typeface="Times New Roman"/>
                <a:cs typeface="Times New Roman"/>
              </a:rPr>
              <a:t>Sometimes you actually might start off with a tentative thesis but most of the time you only have an idea.  </a:t>
            </a:r>
            <a:r>
              <a:rPr b="0" dirty="0">
                <a:latin typeface="Times New Roman"/>
                <a:cs typeface="Times New Roman"/>
              </a:rPr>
              <a:t>What do you do when you start off with an "idea"? What is the difference between a “thesis” and an “idea” (we might also think of this as a “topic”)</a:t>
            </a:r>
          </a:p>
          <a:p>
            <a:pPr marL="0" marR="457200" indent="0">
              <a:spcBef>
                <a:spcPts val="0"/>
              </a:spcBef>
              <a:buSzTx/>
              <a:buNone/>
              <a:defRPr sz="2500">
                <a:solidFill>
                  <a:srgbClr val="000000"/>
                </a:solidFill>
                <a:latin typeface="+mj-lt"/>
                <a:ea typeface="+mj-ea"/>
                <a:cs typeface="+mj-cs"/>
                <a:sym typeface="Georgia"/>
              </a:defRPr>
            </a:pPr>
            <a:r>
              <a:rPr dirty="0">
                <a:latin typeface="Times New Roman"/>
                <a:cs typeface="Times New Roman"/>
              </a:rPr>
              <a:t>	</a:t>
            </a:r>
          </a:p>
          <a:p>
            <a:pPr marL="0" marR="457200" indent="457200">
              <a:spcBef>
                <a:spcPts val="0"/>
              </a:spcBef>
              <a:buSzTx/>
              <a:buNone/>
              <a:defRPr sz="2500">
                <a:solidFill>
                  <a:srgbClr val="000000"/>
                </a:solidFill>
                <a:latin typeface="+mj-lt"/>
                <a:ea typeface="+mj-ea"/>
                <a:cs typeface="+mj-cs"/>
                <a:sym typeface="Georgia"/>
              </a:defRPr>
            </a:pPr>
            <a:r>
              <a:rPr dirty="0">
                <a:latin typeface="Times New Roman"/>
                <a:cs typeface="Times New Roman"/>
              </a:rPr>
              <a:t>Re-read; take notes; formulate grounds of argument </a:t>
            </a:r>
          </a:p>
          <a:p>
            <a:pPr marL="0" marR="457200" indent="457200">
              <a:spcBef>
                <a:spcPts val="0"/>
              </a:spcBef>
              <a:buSzTx/>
              <a:buNone/>
              <a:defRPr sz="2500">
                <a:solidFill>
                  <a:srgbClr val="000000"/>
                </a:solidFill>
                <a:latin typeface="+mj-lt"/>
                <a:ea typeface="+mj-ea"/>
                <a:cs typeface="+mj-cs"/>
                <a:sym typeface="Georgia"/>
              </a:defRPr>
            </a:pPr>
            <a:endParaRPr dirty="0">
              <a:latin typeface="Times New Roman"/>
              <a:cs typeface="Times New Roman"/>
            </a:endParaRPr>
          </a:p>
          <a:p>
            <a:pPr marL="457200" marR="457200" indent="0">
              <a:spcBef>
                <a:spcPts val="0"/>
              </a:spcBef>
              <a:buSzTx/>
              <a:buNone/>
              <a:defRPr sz="2500">
                <a:solidFill>
                  <a:srgbClr val="000000"/>
                </a:solidFill>
                <a:latin typeface="+mj-lt"/>
                <a:ea typeface="+mj-ea"/>
                <a:cs typeface="+mj-cs"/>
                <a:sym typeface="Georgia"/>
              </a:defRPr>
            </a:pPr>
            <a:r>
              <a:rPr dirty="0">
                <a:latin typeface="Times New Roman"/>
                <a:cs typeface="Times New Roman"/>
              </a:rPr>
              <a:t>What kinds of topics are good ones?</a:t>
            </a:r>
          </a:p>
          <a:p>
            <a:pPr marL="457200" marR="457200" indent="0">
              <a:spcBef>
                <a:spcPts val="0"/>
              </a:spcBef>
              <a:buSzTx/>
              <a:buNone/>
              <a:defRPr sz="2200" u="sng">
                <a:solidFill>
                  <a:srgbClr val="0433FF"/>
                </a:solidFill>
                <a:latin typeface="Times New Roman"/>
                <a:ea typeface="Times New Roman"/>
                <a:cs typeface="Times New Roman"/>
                <a:sym typeface="Times New Roman"/>
              </a:defRPr>
            </a:pPr>
            <a:r>
              <a:rPr dirty="0">
                <a:latin typeface="Times New Roman"/>
                <a:cs typeface="Times New Roman"/>
                <a:hlinkClick r:id="rId2"/>
              </a:rPr>
              <a:t>https://owl.english.purdue.edu/owl/resource/618/02/</a:t>
            </a:r>
            <a:endParaRPr u="none" dirty="0">
              <a:solidFill>
                <a:srgbClr val="000000"/>
              </a:solidFill>
              <a:latin typeface="Times New Roman"/>
              <a:cs typeface="Times New Roman"/>
            </a:endParaRPr>
          </a:p>
          <a:p>
            <a:pPr marL="457200" marR="457200" indent="0">
              <a:spcBef>
                <a:spcPts val="0"/>
              </a:spcBef>
              <a:buSzTx/>
              <a:buNone/>
              <a:defRPr sz="1200">
                <a:solidFill>
                  <a:srgbClr val="000000"/>
                </a:solidFill>
                <a:latin typeface="Times New Roman"/>
                <a:ea typeface="Times New Roman"/>
                <a:cs typeface="Times New Roman"/>
                <a:sym typeface="Times New Roman"/>
              </a:defRPr>
            </a:pPr>
            <a:endParaRPr u="none" dirty="0">
              <a:solidFill>
                <a:srgbClr val="000000"/>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8F789-2607-B44F-B372-9706DA51393E}"/>
              </a:ext>
            </a:extLst>
          </p:cNvPr>
          <p:cNvSpPr>
            <a:spLocks noGrp="1"/>
          </p:cNvSpPr>
          <p:nvPr>
            <p:ph type="title"/>
          </p:nvPr>
        </p:nvSpPr>
        <p:spPr/>
        <p:txBody>
          <a:bodyPr/>
          <a:lstStyle/>
          <a:p>
            <a:r>
              <a:rPr lang="en-US" dirty="0"/>
              <a:t>How to cite an excerpt in English 4460</a:t>
            </a:r>
          </a:p>
        </p:txBody>
      </p:sp>
      <p:sp>
        <p:nvSpPr>
          <p:cNvPr id="3" name="Text Placeholder 2">
            <a:extLst>
              <a:ext uri="{FF2B5EF4-FFF2-40B4-BE49-F238E27FC236}">
                <a16:creationId xmlns:a16="http://schemas.microsoft.com/office/drawing/2014/main" id="{D1A99E05-AD1E-2E43-BD00-1A0F61F747AE}"/>
              </a:ext>
            </a:extLst>
          </p:cNvPr>
          <p:cNvSpPr>
            <a:spLocks noGrp="1"/>
          </p:cNvSpPr>
          <p:nvPr>
            <p:ph type="body" idx="1"/>
          </p:nvPr>
        </p:nvSpPr>
        <p:spPr/>
        <p:txBody>
          <a:bodyPr/>
          <a:lstStyle/>
          <a:p>
            <a:pPr marL="292100" indent="0">
              <a:buNone/>
            </a:pPr>
            <a:r>
              <a:rPr lang="en-US" dirty="0"/>
              <a:t>Astell, Mary. From </a:t>
            </a:r>
            <a:r>
              <a:rPr lang="en-US" i="1" dirty="0"/>
              <a:t>The Spleen: A Pindaric Poem.</a:t>
            </a:r>
            <a:r>
              <a:rPr lang="en-US" dirty="0"/>
              <a:t> Course packet.</a:t>
            </a:r>
            <a:r>
              <a:rPr lang="en-US" i="1" dirty="0"/>
              <a:t> The Broadview Anthology of British Literature</a:t>
            </a:r>
            <a:r>
              <a:rPr lang="en-US" dirty="0"/>
              <a:t>, edited by Joseph Black, Leonard Conolly, et. al, Broadview Press, pp. 2-4.  </a:t>
            </a:r>
          </a:p>
          <a:p>
            <a:pPr marL="292100" indent="0">
              <a:buNone/>
            </a:pPr>
            <a:endParaRPr lang="en-US" dirty="0"/>
          </a:p>
        </p:txBody>
      </p:sp>
    </p:spTree>
    <p:extLst>
      <p:ext uri="{BB962C8B-B14F-4D97-AF65-F5344CB8AC3E}">
        <p14:creationId xmlns:p14="http://schemas.microsoft.com/office/powerpoint/2010/main" val="23885691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Language"/>
          <p:cNvSpPr txBox="1">
            <a:spLocks noGrp="1"/>
          </p:cNvSpPr>
          <p:nvPr>
            <p:ph type="title"/>
          </p:nvPr>
        </p:nvSpPr>
        <p:spPr>
          <a:xfrm>
            <a:off x="2044700" y="342900"/>
            <a:ext cx="9575800" cy="1371600"/>
          </a:xfrm>
          <a:prstGeom prst="rect">
            <a:avLst/>
          </a:prstGeom>
        </p:spPr>
        <p:txBody>
          <a:bodyPr/>
          <a:lstStyle>
            <a:lvl1pPr>
              <a:defRPr sz="5300"/>
            </a:lvl1pPr>
          </a:lstStyle>
          <a:p>
            <a:r>
              <a:rPr dirty="0">
                <a:latin typeface="Times New Roman"/>
                <a:cs typeface="Times New Roman"/>
              </a:rPr>
              <a:t>Language</a:t>
            </a:r>
          </a:p>
        </p:txBody>
      </p:sp>
      <p:sp>
        <p:nvSpPr>
          <p:cNvPr id="161" name="Use Active Language. As a general rule of thumb avoid the &quot;to be&quot; verb whenever possible.…"/>
          <p:cNvSpPr txBox="1">
            <a:spLocks noGrp="1"/>
          </p:cNvSpPr>
          <p:nvPr>
            <p:ph type="body" idx="1"/>
          </p:nvPr>
        </p:nvSpPr>
        <p:spPr>
          <a:xfrm>
            <a:off x="1624186" y="1409700"/>
            <a:ext cx="10416829" cy="6934200"/>
          </a:xfrm>
          <a:prstGeom prst="rect">
            <a:avLst/>
          </a:prstGeom>
        </p:spPr>
        <p:txBody>
          <a:bodyPr/>
          <a:lstStyle/>
          <a:p>
            <a:pPr marL="0" indent="292100">
              <a:buSzTx/>
              <a:buNone/>
              <a:defRPr sz="2400">
                <a:latin typeface="+mj-lt"/>
                <a:ea typeface="+mj-ea"/>
                <a:cs typeface="+mj-cs"/>
                <a:sym typeface="Georgia"/>
              </a:defRPr>
            </a:pPr>
            <a:r>
              <a:rPr lang="en-US" sz="2800" b="1" dirty="0">
                <a:solidFill>
                  <a:srgbClr val="800040"/>
                </a:solidFill>
                <a:latin typeface="Times New Roman"/>
                <a:cs typeface="Times New Roman"/>
              </a:rPr>
              <a:t>	</a:t>
            </a:r>
            <a:r>
              <a:rPr sz="2800" b="1" dirty="0">
                <a:solidFill>
                  <a:srgbClr val="800040"/>
                </a:solidFill>
                <a:latin typeface="Times New Roman"/>
                <a:cs typeface="Times New Roman"/>
              </a:rPr>
              <a:t>Use Active Language</a:t>
            </a:r>
            <a:r>
              <a:rPr sz="2800" dirty="0">
                <a:solidFill>
                  <a:srgbClr val="000000"/>
                </a:solidFill>
                <a:latin typeface="Times New Roman"/>
                <a:cs typeface="Times New Roman"/>
              </a:rPr>
              <a:t>. As a general rule of thumb avoid the "to be" </a:t>
            </a:r>
            <a:r>
              <a:rPr lang="en-US" sz="2800" dirty="0">
                <a:solidFill>
                  <a:srgbClr val="000000"/>
                </a:solidFill>
                <a:latin typeface="Times New Roman"/>
                <a:cs typeface="Times New Roman"/>
              </a:rPr>
              <a:t>	</a:t>
            </a:r>
            <a:r>
              <a:rPr sz="2800" dirty="0">
                <a:solidFill>
                  <a:srgbClr val="000000"/>
                </a:solidFill>
                <a:latin typeface="Times New Roman"/>
                <a:cs typeface="Times New Roman"/>
              </a:rPr>
              <a:t>verb whenever possible.</a:t>
            </a:r>
          </a:p>
          <a:p>
            <a:pPr marL="0" indent="292100">
              <a:buSzTx/>
              <a:buNone/>
              <a:defRPr sz="2400">
                <a:latin typeface="+mj-lt"/>
                <a:ea typeface="+mj-ea"/>
                <a:cs typeface="+mj-cs"/>
                <a:sym typeface="Georgia"/>
              </a:defRPr>
            </a:pPr>
            <a:r>
              <a:rPr lang="en-US" sz="2800" dirty="0">
                <a:latin typeface="Times New Roman"/>
                <a:cs typeface="Times New Roman"/>
              </a:rPr>
              <a:t>	</a:t>
            </a:r>
            <a:r>
              <a:rPr sz="2800" dirty="0">
                <a:latin typeface="Times New Roman"/>
                <a:cs typeface="Times New Roman"/>
              </a:rPr>
              <a:t>Weak: "The reason I like the play is because Nora walks out the </a:t>
            </a:r>
            <a:r>
              <a:rPr lang="en-US" sz="2800" dirty="0">
                <a:latin typeface="Times New Roman"/>
                <a:cs typeface="Times New Roman"/>
              </a:rPr>
              <a:t>	</a:t>
            </a:r>
            <a:r>
              <a:rPr sz="2800" dirty="0">
                <a:latin typeface="Times New Roman"/>
                <a:cs typeface="Times New Roman"/>
              </a:rPr>
              <a:t>door."</a:t>
            </a:r>
            <a:br>
              <a:rPr sz="2800" dirty="0">
                <a:latin typeface="Times New Roman"/>
                <a:cs typeface="Times New Roman"/>
              </a:rPr>
            </a:br>
            <a:r>
              <a:rPr lang="en-US" sz="2800" dirty="0">
                <a:latin typeface="Times New Roman"/>
                <a:cs typeface="Times New Roman"/>
              </a:rPr>
              <a:t>	</a:t>
            </a:r>
            <a:r>
              <a:rPr sz="2800" dirty="0">
                <a:latin typeface="Times New Roman"/>
                <a:cs typeface="Times New Roman"/>
              </a:rPr>
              <a:t>Strong: "I like the play because Nora walks out the door"</a:t>
            </a:r>
          </a:p>
          <a:p>
            <a:pPr marL="0" indent="292100">
              <a:buSzTx/>
              <a:buNone/>
              <a:defRPr sz="2400">
                <a:latin typeface="+mj-lt"/>
                <a:ea typeface="+mj-ea"/>
                <a:cs typeface="+mj-cs"/>
                <a:sym typeface="Georgia"/>
              </a:defRPr>
            </a:pPr>
            <a:r>
              <a:rPr lang="en-US" sz="2800" dirty="0">
                <a:latin typeface="Times New Roman"/>
                <a:cs typeface="Times New Roman"/>
              </a:rPr>
              <a:t>	</a:t>
            </a:r>
            <a:r>
              <a:rPr sz="2800" dirty="0">
                <a:latin typeface="Times New Roman"/>
                <a:cs typeface="Times New Roman"/>
              </a:rPr>
              <a:t>Weak: "In the afternoon a sharp drop in the temperature occurred."</a:t>
            </a:r>
            <a:br>
              <a:rPr sz="2800" dirty="0">
                <a:latin typeface="Times New Roman"/>
                <a:cs typeface="Times New Roman"/>
              </a:rPr>
            </a:br>
            <a:r>
              <a:rPr lang="en-US" sz="2800" dirty="0">
                <a:latin typeface="Times New Roman"/>
                <a:cs typeface="Times New Roman"/>
              </a:rPr>
              <a:t>	</a:t>
            </a:r>
            <a:r>
              <a:rPr sz="2800" dirty="0">
                <a:latin typeface="Times New Roman"/>
                <a:cs typeface="Times New Roman"/>
              </a:rPr>
              <a:t>Strong: "The temperature dropped sharply in the afternoon."</a:t>
            </a:r>
          </a:p>
          <a:p>
            <a:pPr marL="0" indent="292100">
              <a:buSzTx/>
              <a:buNone/>
              <a:defRPr sz="2400">
                <a:latin typeface="+mj-lt"/>
                <a:ea typeface="+mj-ea"/>
                <a:cs typeface="+mj-cs"/>
                <a:sym typeface="Georgia"/>
              </a:defRPr>
            </a:pPr>
            <a:r>
              <a:rPr lang="en-US" sz="2800" dirty="0">
                <a:latin typeface="Times New Roman"/>
                <a:cs typeface="Times New Roman"/>
              </a:rPr>
              <a:t>	</a:t>
            </a:r>
            <a:r>
              <a:rPr sz="2800" dirty="0">
                <a:latin typeface="Times New Roman"/>
                <a:cs typeface="Times New Roman"/>
              </a:rPr>
              <a:t>Weak: "It is said that power is corrupting."</a:t>
            </a:r>
            <a:br>
              <a:rPr sz="2800" dirty="0">
                <a:latin typeface="Times New Roman"/>
                <a:cs typeface="Times New Roman"/>
              </a:rPr>
            </a:br>
            <a:r>
              <a:rPr lang="en-US" sz="2800" dirty="0">
                <a:latin typeface="Times New Roman"/>
                <a:cs typeface="Times New Roman"/>
              </a:rPr>
              <a:t>	</a:t>
            </a:r>
            <a:r>
              <a:rPr sz="2800" dirty="0">
                <a:latin typeface="Times New Roman"/>
                <a:cs typeface="Times New Roman"/>
              </a:rPr>
              <a:t>Strong: "Power corrupts."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En-Title the Essay  A title should entice your reader into reading the essay by suggesting content and argument. It should also note the author(s) and (ideally) the title(s) of the work(s) you will be discussing.  Rules of grammar still apply!"/>
          <p:cNvSpPr txBox="1">
            <a:spLocks noGrp="1"/>
          </p:cNvSpPr>
          <p:nvPr>
            <p:ph type="title"/>
          </p:nvPr>
        </p:nvSpPr>
        <p:spPr>
          <a:xfrm>
            <a:off x="2044700" y="495300"/>
            <a:ext cx="9575800" cy="2590800"/>
          </a:xfrm>
          <a:prstGeom prst="rect">
            <a:avLst/>
          </a:prstGeom>
        </p:spPr>
        <p:txBody>
          <a:bodyPr/>
          <a:lstStyle/>
          <a:p>
            <a:pPr>
              <a:defRPr sz="5300"/>
            </a:pPr>
            <a:r>
              <a:rPr sz="2400" b="1" dirty="0">
                <a:latin typeface="Times New Roman"/>
                <a:cs typeface="Times New Roman"/>
              </a:rPr>
              <a:t>En-Title the Essay</a:t>
            </a:r>
          </a:p>
          <a:p>
            <a:pPr marL="457200" indent="-317500" algn="l">
              <a:buSzPct val="100000"/>
              <a:tabLst>
                <a:tab pos="139700" algn="l"/>
                <a:tab pos="457200" algn="l"/>
              </a:tabLst>
              <a:defRPr sz="1800">
                <a:solidFill>
                  <a:srgbClr val="000000"/>
                </a:solidFill>
              </a:defRPr>
            </a:pPr>
            <a:endParaRPr sz="2400" b="1" dirty="0">
              <a:latin typeface="Times New Roman"/>
              <a:cs typeface="Times New Roman"/>
            </a:endParaRPr>
          </a:p>
          <a:p>
            <a:pPr marL="457200" indent="-317500" algn="l">
              <a:buSzPct val="100000"/>
              <a:tabLst>
                <a:tab pos="139700" algn="l"/>
                <a:tab pos="457200" algn="l"/>
              </a:tabLst>
              <a:defRPr sz="1800">
                <a:solidFill>
                  <a:srgbClr val="000000"/>
                </a:solidFill>
              </a:defRPr>
            </a:pPr>
            <a:r>
              <a:rPr lang="en-US" sz="2400" b="1" dirty="0">
                <a:latin typeface="Times New Roman"/>
                <a:cs typeface="Times New Roman"/>
              </a:rPr>
              <a:t>	</a:t>
            </a:r>
            <a:r>
              <a:rPr sz="2400" b="1" dirty="0">
                <a:latin typeface="Times New Roman"/>
                <a:cs typeface="Times New Roman"/>
              </a:rPr>
              <a:t>A title should entice your reader into reading the essay by suggesting content and argument. It should also note the author(s) and (ideally) the title(s) of the work(s) you will be discussing.  Rules of grammar still apply!</a:t>
            </a:r>
          </a:p>
        </p:txBody>
      </p:sp>
      <p:sp>
        <p:nvSpPr>
          <p:cNvPr id="164" name="The restorative role of letters in three of Jane Austen’s novels: agents of revelation and reconciliation between characters…"/>
          <p:cNvSpPr txBox="1">
            <a:spLocks noGrp="1"/>
          </p:cNvSpPr>
          <p:nvPr>
            <p:ph type="body" idx="1"/>
          </p:nvPr>
        </p:nvSpPr>
        <p:spPr>
          <a:xfrm>
            <a:off x="2044700" y="3340100"/>
            <a:ext cx="10238483" cy="5459126"/>
          </a:xfrm>
          <a:prstGeom prst="rect">
            <a:avLst/>
          </a:prstGeom>
        </p:spPr>
        <p:txBody>
          <a:bodyPr/>
          <a:lstStyle/>
          <a:p>
            <a:pPr marL="0" indent="292100">
              <a:buSzTx/>
              <a:buNone/>
              <a:defRPr sz="3600">
                <a:latin typeface="+mj-lt"/>
                <a:ea typeface="+mj-ea"/>
                <a:cs typeface="+mj-cs"/>
                <a:sym typeface="Georgia"/>
              </a:defRPr>
            </a:pPr>
            <a:r>
              <a:rPr lang="en-US" dirty="0">
                <a:solidFill>
                  <a:srgbClr val="000000"/>
                </a:solidFill>
              </a:rPr>
              <a:t>	</a:t>
            </a:r>
            <a:r>
              <a:rPr dirty="0">
                <a:solidFill>
                  <a:srgbClr val="000000"/>
                </a:solidFill>
              </a:rPr>
              <a:t>The restorative role of letters in </a:t>
            </a:r>
            <a:r>
              <a:rPr lang="en-US" i="1" dirty="0">
                <a:solidFill>
                  <a:srgbClr val="000000"/>
                </a:solidFill>
              </a:rPr>
              <a:t>Pride and 	Prejudice</a:t>
            </a:r>
            <a:r>
              <a:rPr dirty="0">
                <a:solidFill>
                  <a:srgbClr val="000000"/>
                </a:solidFill>
              </a:rPr>
              <a:t>: agents of revelation and </a:t>
            </a:r>
            <a:r>
              <a:rPr lang="en-US" dirty="0">
                <a:solidFill>
                  <a:srgbClr val="000000"/>
                </a:solidFill>
              </a:rPr>
              <a:t>	</a:t>
            </a:r>
            <a:r>
              <a:rPr dirty="0">
                <a:solidFill>
                  <a:srgbClr val="000000"/>
                </a:solidFill>
              </a:rPr>
              <a:t>reconciliation between characters</a:t>
            </a:r>
          </a:p>
          <a:p>
            <a:pPr marL="0" indent="292100">
              <a:buSzTx/>
              <a:buNone/>
              <a:defRPr sz="3600">
                <a:latin typeface="+mj-lt"/>
                <a:ea typeface="+mj-ea"/>
                <a:cs typeface="+mj-cs"/>
                <a:sym typeface="Georgia"/>
              </a:defRPr>
            </a:pPr>
            <a:r>
              <a:rPr lang="en-US" dirty="0">
                <a:solidFill>
                  <a:srgbClr val="000000"/>
                </a:solidFill>
              </a:rPr>
              <a:t>	</a:t>
            </a:r>
            <a:r>
              <a:rPr dirty="0">
                <a:solidFill>
                  <a:srgbClr val="000000"/>
                </a:solidFill>
              </a:rPr>
              <a:t>Jane Austen’s Fathers: an examination of the </a:t>
            </a:r>
            <a:r>
              <a:rPr lang="en-US" dirty="0">
                <a:solidFill>
                  <a:srgbClr val="000000"/>
                </a:solidFill>
              </a:rPr>
              <a:t>	</a:t>
            </a:r>
            <a:r>
              <a:rPr dirty="0">
                <a:solidFill>
                  <a:srgbClr val="000000"/>
                </a:solidFill>
              </a:rPr>
              <a:t>father/daughter relationships in </a:t>
            </a:r>
            <a:r>
              <a:rPr i="1" dirty="0">
                <a:solidFill>
                  <a:srgbClr val="000000"/>
                </a:solidFill>
              </a:rPr>
              <a:t>Pride and </a:t>
            </a:r>
            <a:r>
              <a:rPr lang="en-US" i="1" dirty="0">
                <a:solidFill>
                  <a:srgbClr val="000000"/>
                </a:solidFill>
              </a:rPr>
              <a:t>	</a:t>
            </a:r>
            <a:r>
              <a:rPr i="1" dirty="0">
                <a:solidFill>
                  <a:srgbClr val="000000"/>
                </a:solidFill>
              </a:rPr>
              <a:t>Prejudice, Emma, </a:t>
            </a:r>
            <a:r>
              <a:rPr dirty="0">
                <a:solidFill>
                  <a:srgbClr val="000000"/>
                </a:solidFill>
              </a:rPr>
              <a:t>and </a:t>
            </a:r>
            <a:r>
              <a:rPr i="1" dirty="0">
                <a:solidFill>
                  <a:srgbClr val="000000"/>
                </a:solidFill>
              </a:rPr>
              <a:t>Persuasion</a:t>
            </a:r>
          </a:p>
          <a:p>
            <a:pPr marL="0" indent="292100">
              <a:buSzTx/>
              <a:buNone/>
              <a:defRPr sz="3600">
                <a:latin typeface="+mj-lt"/>
                <a:ea typeface="+mj-ea"/>
                <a:cs typeface="+mj-cs"/>
                <a:sym typeface="Georgia"/>
              </a:defRPr>
            </a:pPr>
            <a:r>
              <a:rPr lang="en-US" dirty="0">
                <a:solidFill>
                  <a:srgbClr val="000000"/>
                </a:solidFill>
              </a:rPr>
              <a:t>	</a:t>
            </a:r>
            <a:r>
              <a:rPr dirty="0">
                <a:solidFill>
                  <a:srgbClr val="000000"/>
                </a:solidFill>
              </a:rPr>
              <a:t>Family in three of Jane Austen’s novels: a </a:t>
            </a:r>
            <a:r>
              <a:rPr lang="en-US" dirty="0">
                <a:solidFill>
                  <a:srgbClr val="000000"/>
                </a:solidFill>
              </a:rPr>
              <a:t>	</a:t>
            </a:r>
            <a:r>
              <a:rPr dirty="0">
                <a:solidFill>
                  <a:srgbClr val="000000"/>
                </a:solidFill>
              </a:rPr>
              <a:t>blessing or a curse?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Avoid &quot;sweeping generalizations&quot;: “Frankenstein is a very thought-provoking novel that deals with Mary Shelley’s attitudes toward race.” or “Throughout time writers have questioned the limits of human endeavor.”…"/>
          <p:cNvSpPr txBox="1">
            <a:spLocks noGrp="1"/>
          </p:cNvSpPr>
          <p:nvPr>
            <p:ph type="body" idx="1"/>
          </p:nvPr>
        </p:nvSpPr>
        <p:spPr>
          <a:xfrm>
            <a:off x="960605" y="1530615"/>
            <a:ext cx="10973690" cy="7808257"/>
          </a:xfrm>
          <a:prstGeom prst="rect">
            <a:avLst/>
          </a:prstGeom>
        </p:spPr>
        <p:txBody>
          <a:bodyPr>
            <a:noAutofit/>
          </a:bodyPr>
          <a:lstStyle/>
          <a:p>
            <a:pPr marL="0" indent="131444" defTabSz="205739">
              <a:spcBef>
                <a:spcPts val="2800"/>
              </a:spcBef>
              <a:buSzTx/>
              <a:buNone/>
              <a:defRPr sz="2115">
                <a:latin typeface="+mj-lt"/>
                <a:ea typeface="+mj-ea"/>
                <a:cs typeface="+mj-cs"/>
                <a:sym typeface="Georgia"/>
              </a:defRPr>
            </a:pPr>
            <a:r>
              <a:rPr lang="en-US" sz="2800" b="1" dirty="0">
                <a:solidFill>
                  <a:srgbClr val="800040"/>
                </a:solidFill>
                <a:latin typeface="Times New Roman"/>
                <a:cs typeface="Times New Roman"/>
              </a:rPr>
              <a:t>	</a:t>
            </a:r>
            <a:r>
              <a:rPr sz="2800" b="1" dirty="0">
                <a:solidFill>
                  <a:srgbClr val="800040"/>
                </a:solidFill>
                <a:latin typeface="Times New Roman"/>
                <a:cs typeface="Times New Roman"/>
              </a:rPr>
              <a:t>Avoid "sweeping generalizations"</a:t>
            </a:r>
            <a:r>
              <a:rPr sz="2800" dirty="0">
                <a:solidFill>
                  <a:srgbClr val="000000"/>
                </a:solidFill>
                <a:latin typeface="Times New Roman"/>
                <a:cs typeface="Times New Roman"/>
              </a:rPr>
              <a:t>: “</a:t>
            </a:r>
            <a:r>
              <a:rPr lang="en-US" sz="2800" i="1" dirty="0">
                <a:solidFill>
                  <a:srgbClr val="000000"/>
                </a:solidFill>
                <a:latin typeface="Times New Roman"/>
                <a:cs typeface="Times New Roman"/>
              </a:rPr>
              <a:t>Pride and Prejudice</a:t>
            </a:r>
            <a:r>
              <a:rPr sz="2800" dirty="0">
                <a:solidFill>
                  <a:srgbClr val="000000"/>
                </a:solidFill>
                <a:latin typeface="Times New Roman"/>
                <a:cs typeface="Times New Roman"/>
              </a:rPr>
              <a:t> is a very </a:t>
            </a:r>
            <a:r>
              <a:rPr lang="en-US" sz="2800" dirty="0">
                <a:solidFill>
                  <a:srgbClr val="000000"/>
                </a:solidFill>
                <a:latin typeface="Times New Roman"/>
                <a:cs typeface="Times New Roman"/>
              </a:rPr>
              <a:t>	</a:t>
            </a:r>
            <a:r>
              <a:rPr sz="2800" dirty="0">
                <a:solidFill>
                  <a:srgbClr val="000000"/>
                </a:solidFill>
                <a:latin typeface="Times New Roman"/>
                <a:cs typeface="Times New Roman"/>
              </a:rPr>
              <a:t>thought-</a:t>
            </a:r>
            <a:r>
              <a:rPr lang="en-US" sz="2800" dirty="0">
                <a:solidFill>
                  <a:srgbClr val="000000"/>
                </a:solidFill>
                <a:latin typeface="Times New Roman"/>
                <a:cs typeface="Times New Roman"/>
              </a:rPr>
              <a:t>	</a:t>
            </a:r>
            <a:r>
              <a:rPr sz="2800" dirty="0">
                <a:solidFill>
                  <a:srgbClr val="000000"/>
                </a:solidFill>
                <a:latin typeface="Times New Roman"/>
                <a:cs typeface="Times New Roman"/>
              </a:rPr>
              <a:t>provoking novel that deals with </a:t>
            </a:r>
            <a:r>
              <a:rPr lang="en-US" sz="2800" dirty="0">
                <a:solidFill>
                  <a:srgbClr val="000000"/>
                </a:solidFill>
                <a:latin typeface="Times New Roman"/>
                <a:cs typeface="Times New Roman"/>
              </a:rPr>
              <a:t>Jane Austen’s </a:t>
            </a:r>
            <a:r>
              <a:rPr sz="2800" dirty="0">
                <a:solidFill>
                  <a:srgbClr val="000000"/>
                </a:solidFill>
                <a:latin typeface="Times New Roman"/>
                <a:cs typeface="Times New Roman"/>
              </a:rPr>
              <a:t>attitudes toward </a:t>
            </a:r>
            <a:r>
              <a:rPr lang="en-US" sz="2800" dirty="0">
                <a:solidFill>
                  <a:srgbClr val="000000"/>
                </a:solidFill>
                <a:latin typeface="Times New Roman"/>
                <a:cs typeface="Times New Roman"/>
              </a:rPr>
              <a:t>	love</a:t>
            </a:r>
            <a:r>
              <a:rPr sz="2800" dirty="0">
                <a:solidFill>
                  <a:srgbClr val="000000"/>
                </a:solidFill>
                <a:latin typeface="Times New Roman"/>
                <a:cs typeface="Times New Roman"/>
              </a:rPr>
              <a:t>.” or </a:t>
            </a:r>
            <a:r>
              <a:rPr lang="en-US" sz="2800" dirty="0">
                <a:solidFill>
                  <a:srgbClr val="000000"/>
                </a:solidFill>
                <a:latin typeface="Times New Roman"/>
                <a:cs typeface="Times New Roman"/>
              </a:rPr>
              <a:t>	</a:t>
            </a:r>
            <a:r>
              <a:rPr sz="2800" dirty="0">
                <a:solidFill>
                  <a:srgbClr val="000000"/>
                </a:solidFill>
                <a:latin typeface="Times New Roman"/>
                <a:cs typeface="Times New Roman"/>
              </a:rPr>
              <a:t>“Throughout time writers have questioned the </a:t>
            </a:r>
            <a:r>
              <a:rPr lang="en-US" sz="2800" dirty="0">
                <a:solidFill>
                  <a:srgbClr val="000000"/>
                </a:solidFill>
                <a:latin typeface="Times New Roman"/>
                <a:cs typeface="Times New Roman"/>
              </a:rPr>
              <a:t>power of 	education</a:t>
            </a:r>
            <a:r>
              <a:rPr sz="2800" dirty="0">
                <a:solidFill>
                  <a:srgbClr val="000000"/>
                </a:solidFill>
                <a:latin typeface="Times New Roman"/>
                <a:cs typeface="Times New Roman"/>
              </a:rPr>
              <a:t>.”</a:t>
            </a:r>
          </a:p>
          <a:p>
            <a:pPr marL="0" indent="131444" defTabSz="205739">
              <a:spcBef>
                <a:spcPts val="2800"/>
              </a:spcBef>
              <a:buSzTx/>
              <a:buNone/>
              <a:defRPr sz="2115">
                <a:latin typeface="+mj-lt"/>
                <a:ea typeface="+mj-ea"/>
                <a:cs typeface="+mj-cs"/>
                <a:sym typeface="Georgia"/>
              </a:defRPr>
            </a:pPr>
            <a:r>
              <a:rPr lang="en-US" sz="2800" b="1" dirty="0">
                <a:solidFill>
                  <a:srgbClr val="800040"/>
                </a:solidFill>
                <a:latin typeface="Times New Roman"/>
                <a:cs typeface="Times New Roman"/>
              </a:rPr>
              <a:t>	</a:t>
            </a:r>
            <a:r>
              <a:rPr lang="en-US" sz="2800" b="1" dirty="0">
                <a:solidFill>
                  <a:srgbClr val="800040"/>
                </a:solidFill>
                <a:latin typeface="Times New Roman"/>
                <a:cs typeface="Times New Roman"/>
                <a:sym typeface="Georgia"/>
              </a:rPr>
              <a:t> Revise for repeated words: </a:t>
            </a:r>
            <a:r>
              <a:rPr sz="2800" dirty="0">
                <a:latin typeface="Times New Roman"/>
                <a:cs typeface="Times New Roman"/>
              </a:rPr>
              <a:t>If you use the word "imagination" more than</a:t>
            </a:r>
            <a:r>
              <a:rPr sz="2800" dirty="0">
                <a:solidFill>
                  <a:srgbClr val="000000"/>
                </a:solidFill>
                <a:latin typeface="Times New Roman"/>
                <a:cs typeface="Times New Roman"/>
              </a:rPr>
              <a:t> </a:t>
            </a:r>
            <a:r>
              <a:rPr lang="en-US" sz="2800" dirty="0">
                <a:solidFill>
                  <a:srgbClr val="000000"/>
                </a:solidFill>
                <a:latin typeface="Times New Roman"/>
                <a:cs typeface="Times New Roman"/>
              </a:rPr>
              <a:t>		</a:t>
            </a:r>
            <a:r>
              <a:rPr sz="2800" dirty="0">
                <a:solidFill>
                  <a:srgbClr val="000000"/>
                </a:solidFill>
                <a:latin typeface="Times New Roman"/>
                <a:cs typeface="Times New Roman"/>
              </a:rPr>
              <a:t>twice in two sentences you need to figure out other ways in which to </a:t>
            </a:r>
            <a:r>
              <a:rPr lang="en-US" sz="2800" dirty="0">
                <a:solidFill>
                  <a:srgbClr val="000000"/>
                </a:solidFill>
                <a:latin typeface="Times New Roman"/>
                <a:cs typeface="Times New Roman"/>
              </a:rPr>
              <a:t>		</a:t>
            </a:r>
            <a:r>
              <a:rPr sz="2800" dirty="0">
                <a:solidFill>
                  <a:srgbClr val="000000"/>
                </a:solidFill>
                <a:latin typeface="Times New Roman"/>
                <a:cs typeface="Times New Roman"/>
              </a:rPr>
              <a:t>describe what you mean.</a:t>
            </a:r>
          </a:p>
          <a:p>
            <a:pPr marL="0" indent="131444" defTabSz="205739">
              <a:spcBef>
                <a:spcPts val="2800"/>
              </a:spcBef>
              <a:buSzTx/>
              <a:buNone/>
              <a:defRPr sz="2115">
                <a:latin typeface="+mj-lt"/>
                <a:ea typeface="+mj-ea"/>
                <a:cs typeface="+mj-cs"/>
                <a:sym typeface="Georgia"/>
              </a:defRPr>
            </a:pPr>
            <a:r>
              <a:rPr lang="en-US" sz="2800" b="1" dirty="0">
                <a:solidFill>
                  <a:srgbClr val="800040"/>
                </a:solidFill>
                <a:latin typeface="Times New Roman"/>
                <a:cs typeface="Times New Roman"/>
              </a:rPr>
              <a:t>	</a:t>
            </a:r>
            <a:r>
              <a:rPr sz="2800" b="1" dirty="0">
                <a:solidFill>
                  <a:srgbClr val="800040"/>
                </a:solidFill>
                <a:latin typeface="Times New Roman"/>
                <a:cs typeface="Times New Roman"/>
              </a:rPr>
              <a:t>Avoid slang and linguistic constructions</a:t>
            </a:r>
            <a:endParaRPr sz="2800" b="1" dirty="0">
              <a:solidFill>
                <a:srgbClr val="000000"/>
              </a:solidFill>
              <a:latin typeface="Times New Roman"/>
              <a:cs typeface="Times New Roman"/>
            </a:endParaRPr>
          </a:p>
          <a:p>
            <a:pPr marL="0" indent="131444" defTabSz="205739">
              <a:spcBef>
                <a:spcPts val="2800"/>
              </a:spcBef>
              <a:buSzTx/>
              <a:buNone/>
              <a:defRPr sz="2115">
                <a:latin typeface="+mj-lt"/>
                <a:ea typeface="+mj-ea"/>
                <a:cs typeface="+mj-cs"/>
                <a:sym typeface="Georgia"/>
              </a:defRPr>
            </a:pPr>
            <a:r>
              <a:rPr lang="en-US" sz="2800" b="1" dirty="0">
                <a:solidFill>
                  <a:srgbClr val="800040"/>
                </a:solidFill>
                <a:latin typeface="Times New Roman"/>
                <a:cs typeface="Times New Roman"/>
              </a:rPr>
              <a:t>	</a:t>
            </a:r>
            <a:r>
              <a:rPr sz="2800" b="1" dirty="0">
                <a:solidFill>
                  <a:srgbClr val="800040"/>
                </a:solidFill>
                <a:latin typeface="Times New Roman"/>
                <a:cs typeface="Times New Roman"/>
              </a:rPr>
              <a:t>Vary Sentence Length </a:t>
            </a:r>
          </a:p>
          <a:p>
            <a:pPr marL="0" indent="131444" defTabSz="205739">
              <a:spcBef>
                <a:spcPts val="2800"/>
              </a:spcBef>
              <a:buSzTx/>
              <a:buNone/>
              <a:defRPr sz="2115">
                <a:latin typeface="+mj-lt"/>
                <a:ea typeface="+mj-ea"/>
                <a:cs typeface="+mj-cs"/>
                <a:sym typeface="Georgia"/>
              </a:defRPr>
            </a:pPr>
            <a:r>
              <a:rPr lang="en-US" sz="2800" b="1" dirty="0">
                <a:solidFill>
                  <a:srgbClr val="800040"/>
                </a:solidFill>
                <a:latin typeface="Times New Roman"/>
                <a:cs typeface="Times New Roman"/>
              </a:rPr>
              <a:t>	</a:t>
            </a:r>
            <a:r>
              <a:rPr sz="2800" b="1" dirty="0">
                <a:solidFill>
                  <a:srgbClr val="800040"/>
                </a:solidFill>
                <a:latin typeface="Times New Roman"/>
                <a:cs typeface="Times New Roman"/>
              </a:rPr>
              <a:t>Do not begin a sentence with the word "This"</a:t>
            </a:r>
            <a:r>
              <a:rPr sz="2800" dirty="0">
                <a:solidFill>
                  <a:srgbClr val="800040"/>
                </a:solidFill>
                <a:latin typeface="Times New Roman"/>
                <a:cs typeface="Times New Roman"/>
              </a:rPr>
              <a:t>: </a:t>
            </a:r>
            <a:r>
              <a:rPr sz="2800" dirty="0">
                <a:solidFill>
                  <a:srgbClr val="000000"/>
                </a:solidFill>
                <a:latin typeface="Times New Roman"/>
                <a:cs typeface="Times New Roman"/>
              </a:rPr>
              <a:t>Be specific in your </a:t>
            </a:r>
            <a:r>
              <a:rPr lang="en-US" sz="2800" dirty="0">
                <a:solidFill>
                  <a:srgbClr val="000000"/>
                </a:solidFill>
                <a:latin typeface="Times New Roman"/>
                <a:cs typeface="Times New Roman"/>
              </a:rPr>
              <a:t>	</a:t>
            </a:r>
            <a:r>
              <a:rPr sz="2800" dirty="0">
                <a:solidFill>
                  <a:srgbClr val="000000"/>
                </a:solidFill>
                <a:latin typeface="Times New Roman"/>
                <a:cs typeface="Times New Roman"/>
              </a:rPr>
              <a:t>language.</a:t>
            </a:r>
          </a:p>
          <a:p>
            <a:pPr marL="0" indent="131444" defTabSz="205739">
              <a:spcBef>
                <a:spcPts val="2800"/>
              </a:spcBef>
              <a:buSzTx/>
              <a:buNone/>
              <a:defRPr sz="2115">
                <a:latin typeface="+mj-lt"/>
                <a:ea typeface="+mj-ea"/>
                <a:cs typeface="+mj-cs"/>
                <a:sym typeface="Georgia"/>
              </a:defRPr>
            </a:pPr>
            <a:r>
              <a:rPr sz="2800" b="1" dirty="0">
                <a:solidFill>
                  <a:srgbClr val="800040"/>
                </a:solidFill>
                <a:latin typeface="Times New Roman"/>
                <a:cs typeface="Times New Roman"/>
              </a:rPr>
              <a:t>Be concise! </a:t>
            </a:r>
            <a:r>
              <a:rPr sz="2800" dirty="0">
                <a:latin typeface="Times New Roman"/>
                <a:cs typeface="Times New Roman"/>
              </a:rPr>
              <a:t>Remember you have page limit restrictions</a:t>
            </a:r>
            <a:r>
              <a:rPr lang="en-US" sz="2800" dirty="0">
                <a:latin typeface="Times New Roman"/>
                <a:cs typeface="Times New Roman"/>
              </a:rPr>
              <a:t>.</a:t>
            </a:r>
            <a:endParaRPr sz="2800" dirty="0">
              <a:latin typeface="Times New Roman"/>
              <a:cs typeface="Times New Roman"/>
            </a:endParaRPr>
          </a:p>
        </p:txBody>
      </p:sp>
      <p:sp>
        <p:nvSpPr>
          <p:cNvPr id="167" name="Some things to remember"/>
          <p:cNvSpPr txBox="1"/>
          <p:nvPr/>
        </p:nvSpPr>
        <p:spPr>
          <a:xfrm>
            <a:off x="1888647" y="716265"/>
            <a:ext cx="9101325" cy="94897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latin typeface="+mj-lt"/>
                <a:ea typeface="+mj-ea"/>
                <a:cs typeface="+mj-cs"/>
                <a:sym typeface="Georgia"/>
              </a:defRPr>
            </a:lvl1pPr>
          </a:lstStyle>
          <a:p>
            <a:r>
              <a:rPr dirty="0">
                <a:latin typeface="Times New Roman"/>
                <a:cs typeface="Times New Roman"/>
              </a:rPr>
              <a:t>Some things to remember</a:t>
            </a:r>
          </a:p>
        </p:txBody>
      </p:sp>
      <p:sp>
        <p:nvSpPr>
          <p:cNvPr id="2" name="TextBox 1"/>
          <p:cNvSpPr txBox="1"/>
          <p:nvPr/>
        </p:nvSpPr>
        <p:spPr>
          <a:xfrm>
            <a:off x="2311964" y="1530615"/>
            <a:ext cx="102592"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dirty="0">
              <a:ln>
                <a:noFill/>
              </a:ln>
              <a:solidFill>
                <a:srgbClr val="363929"/>
              </a:solidFill>
              <a:effectLst/>
              <a:uFillTx/>
              <a:latin typeface="+mn-lt"/>
              <a:ea typeface="+mn-ea"/>
              <a:cs typeface="+mn-cs"/>
              <a:sym typeface="Optima"/>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A  colon introduces a formal enumeration or list, a long quotation, or an explanatory statement. A semi-colon is used to separate principle clauses, as in the following example: &quot;I do not say that these stories are untrue; I only say that I do not believe them.&quot; You also use a semi-colon to separate elements in a series when the elements contain internal commas, as in the following sentence: &quot;One day of orientation was led by Mr. Joseph, the chaplain; Mrs. Smith, a French teacher; and the Dean.”…"/>
          <p:cNvSpPr txBox="1">
            <a:spLocks noGrp="1"/>
          </p:cNvSpPr>
          <p:nvPr>
            <p:ph type="body" idx="1"/>
          </p:nvPr>
        </p:nvSpPr>
        <p:spPr>
          <a:xfrm>
            <a:off x="846635" y="504776"/>
            <a:ext cx="11755199" cy="8825461"/>
          </a:xfrm>
          <a:prstGeom prst="rect">
            <a:avLst/>
          </a:prstGeom>
        </p:spPr>
        <p:txBody>
          <a:bodyPr/>
          <a:lstStyle/>
          <a:p>
            <a:pPr marL="0" indent="292100">
              <a:spcBef>
                <a:spcPts val="0"/>
              </a:spcBef>
              <a:buSzTx/>
              <a:buNone/>
              <a:defRPr sz="2300">
                <a:solidFill>
                  <a:srgbClr val="353825"/>
                </a:solidFill>
                <a:latin typeface="+mj-lt"/>
                <a:ea typeface="+mj-ea"/>
                <a:cs typeface="+mj-cs"/>
                <a:sym typeface="Georgia"/>
              </a:defRPr>
            </a:pPr>
            <a:r>
              <a:rPr lang="en-US" sz="2800" b="1" dirty="0">
                <a:solidFill>
                  <a:srgbClr val="800040"/>
                </a:solidFill>
                <a:latin typeface="Times New Roman"/>
                <a:cs typeface="Times New Roman"/>
              </a:rPr>
              <a:t>	A co</a:t>
            </a:r>
            <a:r>
              <a:rPr sz="2800" b="1" dirty="0">
                <a:solidFill>
                  <a:srgbClr val="800040"/>
                </a:solidFill>
                <a:latin typeface="Times New Roman"/>
                <a:cs typeface="Times New Roman"/>
              </a:rPr>
              <a:t>lon introduces a formal enumeration or list, a long quotation, or an </a:t>
            </a:r>
            <a:r>
              <a:rPr lang="en-US" sz="2800" b="1" dirty="0">
                <a:solidFill>
                  <a:srgbClr val="800040"/>
                </a:solidFill>
                <a:latin typeface="Times New Roman"/>
                <a:cs typeface="Times New Roman"/>
              </a:rPr>
              <a:t>	</a:t>
            </a:r>
            <a:r>
              <a:rPr sz="2800" b="1" dirty="0">
                <a:solidFill>
                  <a:srgbClr val="800040"/>
                </a:solidFill>
                <a:latin typeface="Times New Roman"/>
                <a:cs typeface="Times New Roman"/>
              </a:rPr>
              <a:t>explanatory statement</a:t>
            </a:r>
            <a:r>
              <a:rPr sz="2800" dirty="0">
                <a:solidFill>
                  <a:srgbClr val="800040"/>
                </a:solidFill>
                <a:latin typeface="Times New Roman"/>
                <a:cs typeface="Times New Roman"/>
              </a:rPr>
              <a:t>.</a:t>
            </a:r>
            <a:r>
              <a:rPr sz="2800" dirty="0">
                <a:solidFill>
                  <a:srgbClr val="000000"/>
                </a:solidFill>
                <a:latin typeface="Times New Roman"/>
                <a:cs typeface="Times New Roman"/>
              </a:rPr>
              <a:t> </a:t>
            </a:r>
            <a:r>
              <a:rPr sz="2800" dirty="0">
                <a:latin typeface="Times New Roman"/>
                <a:cs typeface="Times New Roman"/>
              </a:rPr>
              <a:t>A semi-colon is used to separate principle clauses, as </a:t>
            </a:r>
            <a:r>
              <a:rPr lang="en-US" sz="2800" dirty="0">
                <a:latin typeface="Times New Roman"/>
                <a:cs typeface="Times New Roman"/>
              </a:rPr>
              <a:t>	</a:t>
            </a:r>
            <a:r>
              <a:rPr sz="2800" dirty="0">
                <a:latin typeface="Times New Roman"/>
                <a:cs typeface="Times New Roman"/>
              </a:rPr>
              <a:t>in the following example: "I do not say that these stories are untrue; I only say </a:t>
            </a:r>
            <a:r>
              <a:rPr lang="en-US" sz="2800" dirty="0">
                <a:latin typeface="Times New Roman"/>
                <a:cs typeface="Times New Roman"/>
              </a:rPr>
              <a:t>	</a:t>
            </a:r>
            <a:r>
              <a:rPr sz="2800" dirty="0">
                <a:latin typeface="Times New Roman"/>
                <a:cs typeface="Times New Roman"/>
              </a:rPr>
              <a:t>that I do not believe them." You also use a semi-colon to separate elements in </a:t>
            </a:r>
            <a:r>
              <a:rPr lang="en-US" sz="2800" dirty="0">
                <a:latin typeface="Times New Roman"/>
                <a:cs typeface="Times New Roman"/>
              </a:rPr>
              <a:t>	</a:t>
            </a:r>
            <a:r>
              <a:rPr sz="2800" dirty="0">
                <a:latin typeface="Times New Roman"/>
                <a:cs typeface="Times New Roman"/>
              </a:rPr>
              <a:t>a series when the elements contain internal commas, as in the following </a:t>
            </a:r>
            <a:r>
              <a:rPr lang="en-US" sz="2800" dirty="0">
                <a:latin typeface="Times New Roman"/>
                <a:cs typeface="Times New Roman"/>
              </a:rPr>
              <a:t>	</a:t>
            </a:r>
            <a:r>
              <a:rPr sz="2800" dirty="0">
                <a:latin typeface="Times New Roman"/>
                <a:cs typeface="Times New Roman"/>
              </a:rPr>
              <a:t>sentence: "One day of orientation was led by Mr. Joseph, the chaplain; Mrs. </a:t>
            </a:r>
            <a:r>
              <a:rPr lang="en-US" sz="2800" dirty="0">
                <a:latin typeface="Times New Roman"/>
                <a:cs typeface="Times New Roman"/>
              </a:rPr>
              <a:t>	</a:t>
            </a:r>
            <a:r>
              <a:rPr sz="2800" dirty="0">
                <a:latin typeface="Times New Roman"/>
                <a:cs typeface="Times New Roman"/>
              </a:rPr>
              <a:t>Smith, a French teacher; and the Dean.”</a:t>
            </a:r>
          </a:p>
          <a:p>
            <a:pPr marL="0" indent="292100">
              <a:spcBef>
                <a:spcPts val="0"/>
              </a:spcBef>
              <a:buSzTx/>
              <a:buNone/>
              <a:defRPr sz="2300">
                <a:solidFill>
                  <a:srgbClr val="353825"/>
                </a:solidFill>
                <a:latin typeface="+mj-lt"/>
                <a:ea typeface="+mj-ea"/>
                <a:cs typeface="+mj-cs"/>
                <a:sym typeface="Georgia"/>
              </a:defRPr>
            </a:pPr>
            <a:endParaRPr sz="2800" dirty="0">
              <a:latin typeface="Times New Roman"/>
              <a:cs typeface="Times New Roman"/>
            </a:endParaRPr>
          </a:p>
          <a:p>
            <a:pPr marL="0" indent="292100">
              <a:spcBef>
                <a:spcPts val="0"/>
              </a:spcBef>
              <a:buSzTx/>
              <a:buNone/>
              <a:defRPr sz="2300">
                <a:solidFill>
                  <a:srgbClr val="353825"/>
                </a:solidFill>
                <a:latin typeface="+mj-lt"/>
                <a:ea typeface="+mj-ea"/>
                <a:cs typeface="+mj-cs"/>
                <a:sym typeface="Georgia"/>
              </a:defRPr>
            </a:pPr>
            <a:r>
              <a:rPr lang="en-US" sz="2800" dirty="0">
                <a:solidFill>
                  <a:srgbClr val="000000"/>
                </a:solidFill>
                <a:latin typeface="Times New Roman"/>
                <a:cs typeface="Times New Roman"/>
              </a:rPr>
              <a:t>	</a:t>
            </a:r>
            <a:r>
              <a:rPr sz="2800" dirty="0">
                <a:solidFill>
                  <a:srgbClr val="000000"/>
                </a:solidFill>
                <a:latin typeface="Times New Roman"/>
                <a:cs typeface="Times New Roman"/>
              </a:rPr>
              <a:t>Indicate titles of books (including books of poetry,) novels, plays, </a:t>
            </a:r>
            <a:r>
              <a:rPr lang="en-US" sz="2800" dirty="0">
                <a:solidFill>
                  <a:srgbClr val="000000"/>
                </a:solidFill>
                <a:latin typeface="Times New Roman"/>
                <a:cs typeface="Times New Roman"/>
              </a:rPr>
              <a:t>book-length </a:t>
            </a:r>
          </a:p>
          <a:p>
            <a:pPr marL="0" indent="292100">
              <a:spcBef>
                <a:spcPts val="0"/>
              </a:spcBef>
              <a:buSzTx/>
              <a:buNone/>
              <a:defRPr sz="2300">
                <a:solidFill>
                  <a:srgbClr val="353825"/>
                </a:solidFill>
                <a:latin typeface="+mj-lt"/>
                <a:ea typeface="+mj-ea"/>
                <a:cs typeface="+mj-cs"/>
                <a:sym typeface="Georgia"/>
              </a:defRPr>
            </a:pPr>
            <a:r>
              <a:rPr lang="en-US" sz="2800" dirty="0">
                <a:solidFill>
                  <a:srgbClr val="000000"/>
                </a:solidFill>
                <a:latin typeface="Times New Roman"/>
                <a:cs typeface="Times New Roman"/>
              </a:rPr>
              <a:t>	non-fiction, long poems, \</a:t>
            </a:r>
            <a:r>
              <a:rPr sz="2800" dirty="0">
                <a:solidFill>
                  <a:srgbClr val="000000"/>
                </a:solidFill>
                <a:latin typeface="Times New Roman"/>
                <a:cs typeface="Times New Roman"/>
              </a:rPr>
              <a:t>and movies with </a:t>
            </a:r>
            <a:r>
              <a:rPr sz="2800" b="1" dirty="0">
                <a:solidFill>
                  <a:srgbClr val="800040"/>
                </a:solidFill>
                <a:latin typeface="Times New Roman"/>
                <a:cs typeface="Times New Roman"/>
              </a:rPr>
              <a:t>italics</a:t>
            </a:r>
            <a:r>
              <a:rPr sz="2800" dirty="0">
                <a:solidFill>
                  <a:srgbClr val="000000"/>
                </a:solidFill>
                <a:latin typeface="Times New Roman"/>
                <a:cs typeface="Times New Roman"/>
              </a:rPr>
              <a:t>: (i.e. </a:t>
            </a:r>
            <a:r>
              <a:rPr lang="en-US" sz="2800" i="1" dirty="0">
                <a:solidFill>
                  <a:srgbClr val="000000"/>
                </a:solidFill>
                <a:latin typeface="Times New Roman"/>
                <a:cs typeface="Times New Roman"/>
              </a:rPr>
              <a:t>The Spleen</a:t>
            </a:r>
            <a:r>
              <a:rPr sz="2800" i="1" dirty="0">
                <a:solidFill>
                  <a:srgbClr val="000000"/>
                </a:solidFill>
                <a:latin typeface="Times New Roman"/>
                <a:cs typeface="Times New Roman"/>
              </a:rPr>
              <a:t>, </a:t>
            </a:r>
            <a:r>
              <a:rPr lang="en-US" sz="2800" i="1" dirty="0">
                <a:solidFill>
                  <a:srgbClr val="000000"/>
                </a:solidFill>
                <a:latin typeface="Times New Roman"/>
                <a:cs typeface="Times New Roman"/>
              </a:rPr>
              <a:t>Evelina</a:t>
            </a:r>
            <a:r>
              <a:rPr sz="2800" i="1" dirty="0">
                <a:solidFill>
                  <a:srgbClr val="000000"/>
                </a:solidFill>
                <a:latin typeface="Times New Roman"/>
                <a:cs typeface="Times New Roman"/>
              </a:rPr>
              <a:t>, </a:t>
            </a:r>
            <a:r>
              <a:rPr lang="en-US" sz="2800" i="1" dirty="0">
                <a:solidFill>
                  <a:srgbClr val="000000"/>
                </a:solidFill>
                <a:latin typeface="Times New Roman"/>
                <a:cs typeface="Times New Roman"/>
              </a:rPr>
              <a:t>	De Montfort</a:t>
            </a:r>
            <a:r>
              <a:rPr sz="2800" dirty="0">
                <a:solidFill>
                  <a:srgbClr val="000000"/>
                </a:solidFill>
                <a:latin typeface="Times New Roman"/>
                <a:cs typeface="Times New Roman"/>
              </a:rPr>
              <a:t>).</a:t>
            </a:r>
            <a:br>
              <a:rPr sz="2800" dirty="0">
                <a:solidFill>
                  <a:srgbClr val="000000"/>
                </a:solidFill>
                <a:latin typeface="Times New Roman"/>
                <a:cs typeface="Times New Roman"/>
              </a:rPr>
            </a:br>
            <a:br>
              <a:rPr sz="2800" dirty="0">
                <a:solidFill>
                  <a:srgbClr val="000000"/>
                </a:solidFill>
                <a:latin typeface="Times New Roman"/>
                <a:cs typeface="Times New Roman"/>
              </a:rPr>
            </a:br>
            <a:r>
              <a:rPr lang="en-US" sz="2800" dirty="0">
                <a:solidFill>
                  <a:srgbClr val="000000"/>
                </a:solidFill>
                <a:latin typeface="Times New Roman"/>
                <a:cs typeface="Times New Roman"/>
              </a:rPr>
              <a:t>	</a:t>
            </a:r>
            <a:r>
              <a:rPr sz="2800" dirty="0">
                <a:latin typeface="Times New Roman"/>
                <a:cs typeface="Times New Roman"/>
              </a:rPr>
              <a:t>Indicate titles of book chapters, articles, short poems, songs, and </a:t>
            </a:r>
            <a:r>
              <a:rPr lang="en-US" sz="2800" dirty="0">
                <a:latin typeface="Times New Roman"/>
                <a:cs typeface="Times New Roman"/>
              </a:rPr>
              <a:t>short </a:t>
            </a:r>
            <a:r>
              <a:rPr sz="2800" dirty="0">
                <a:latin typeface="Times New Roman"/>
                <a:cs typeface="Times New Roman"/>
              </a:rPr>
              <a:t>essays </a:t>
            </a:r>
            <a:endParaRPr lang="en-US" sz="2800" dirty="0">
              <a:latin typeface="Times New Roman"/>
              <a:cs typeface="Times New Roman"/>
            </a:endParaRPr>
          </a:p>
          <a:p>
            <a:pPr marL="0" indent="292100">
              <a:spcBef>
                <a:spcPts val="0"/>
              </a:spcBef>
              <a:buSzTx/>
              <a:buNone/>
              <a:defRPr sz="2300">
                <a:solidFill>
                  <a:srgbClr val="353825"/>
                </a:solidFill>
                <a:latin typeface="+mj-lt"/>
                <a:ea typeface="+mj-ea"/>
                <a:cs typeface="+mj-cs"/>
                <a:sym typeface="Georgia"/>
              </a:defRPr>
            </a:pPr>
            <a:r>
              <a:rPr lang="en-US" sz="2800" dirty="0">
                <a:latin typeface="Times New Roman"/>
                <a:cs typeface="Times New Roman"/>
              </a:rPr>
              <a:t>	</a:t>
            </a:r>
            <a:r>
              <a:rPr sz="2800" dirty="0">
                <a:latin typeface="Times New Roman"/>
                <a:cs typeface="Times New Roman"/>
              </a:rPr>
              <a:t>with </a:t>
            </a:r>
            <a:r>
              <a:rPr sz="2800" b="1" dirty="0">
                <a:solidFill>
                  <a:srgbClr val="800040"/>
                </a:solidFill>
                <a:latin typeface="Times New Roman"/>
                <a:cs typeface="Times New Roman"/>
              </a:rPr>
              <a:t>quotation marks</a:t>
            </a:r>
            <a:r>
              <a:rPr sz="2800" dirty="0">
                <a:solidFill>
                  <a:srgbClr val="000000"/>
                </a:solidFill>
                <a:latin typeface="Times New Roman"/>
                <a:cs typeface="Times New Roman"/>
              </a:rPr>
              <a:t>: (i.e. "</a:t>
            </a:r>
            <a:r>
              <a:rPr lang="en-US" sz="2800" dirty="0">
                <a:solidFill>
                  <a:srgbClr val="000000"/>
                </a:solidFill>
                <a:latin typeface="Times New Roman"/>
                <a:cs typeface="Times New Roman"/>
              </a:rPr>
              <a:t>The Wish</a:t>
            </a:r>
            <a:r>
              <a:rPr sz="2800" dirty="0">
                <a:solidFill>
                  <a:srgbClr val="000000"/>
                </a:solidFill>
                <a:latin typeface="Times New Roman"/>
                <a:cs typeface="Times New Roman"/>
              </a:rPr>
              <a:t>”)</a:t>
            </a:r>
            <a:br>
              <a:rPr sz="2800" dirty="0">
                <a:solidFill>
                  <a:srgbClr val="000000"/>
                </a:solidFill>
                <a:latin typeface="Times New Roman"/>
                <a:cs typeface="Times New Roman"/>
              </a:rPr>
            </a:br>
            <a:br>
              <a:rPr sz="2800" dirty="0">
                <a:solidFill>
                  <a:srgbClr val="000000"/>
                </a:solidFill>
                <a:latin typeface="Times New Roman"/>
                <a:cs typeface="Times New Roman"/>
              </a:rPr>
            </a:br>
            <a:r>
              <a:rPr lang="en-US" sz="2800" dirty="0">
                <a:solidFill>
                  <a:srgbClr val="000000"/>
                </a:solidFill>
                <a:latin typeface="Times New Roman"/>
                <a:cs typeface="Times New Roman"/>
              </a:rPr>
              <a:t>	</a:t>
            </a:r>
            <a:r>
              <a:rPr sz="2800" b="1" dirty="0">
                <a:solidFill>
                  <a:srgbClr val="800040"/>
                </a:solidFill>
                <a:latin typeface="Times New Roman"/>
                <a:cs typeface="Times New Roman"/>
              </a:rPr>
              <a:t>Always Proofread Your Paper </a:t>
            </a:r>
            <a:r>
              <a:rPr sz="2800" b="1" i="1" dirty="0">
                <a:solidFill>
                  <a:srgbClr val="800040"/>
                </a:solidFill>
                <a:latin typeface="Times New Roman"/>
                <a:cs typeface="Times New Roman"/>
              </a:rPr>
              <a:t>after</a:t>
            </a:r>
            <a:r>
              <a:rPr sz="2800" b="1" dirty="0">
                <a:solidFill>
                  <a:srgbClr val="800040"/>
                </a:solidFill>
                <a:latin typeface="Times New Roman"/>
                <a:cs typeface="Times New Roman"/>
              </a:rPr>
              <a:t> you have used spell check.</a:t>
            </a:r>
            <a:br>
              <a:rPr sz="2800" b="1" dirty="0">
                <a:solidFill>
                  <a:srgbClr val="800040"/>
                </a:solidFill>
                <a:latin typeface="Times New Roman"/>
                <a:cs typeface="Times New Roman"/>
              </a:rPr>
            </a:br>
            <a:br>
              <a:rPr sz="2800" dirty="0">
                <a:solidFill>
                  <a:srgbClr val="800040"/>
                </a:solidFill>
                <a:latin typeface="Times New Roman"/>
                <a:cs typeface="Times New Roman"/>
              </a:rPr>
            </a:br>
            <a:r>
              <a:rPr lang="en-US" sz="2800" dirty="0">
                <a:solidFill>
                  <a:srgbClr val="800040"/>
                </a:solidFill>
                <a:latin typeface="Times New Roman"/>
                <a:cs typeface="Times New Roman"/>
              </a:rPr>
              <a:t>	</a:t>
            </a:r>
            <a:r>
              <a:rPr sz="2800" dirty="0">
                <a:latin typeface="Times New Roman"/>
                <a:cs typeface="Times New Roman"/>
              </a:rPr>
              <a:t>Construct a "</a:t>
            </a:r>
            <a:r>
              <a:rPr sz="2800" b="1" dirty="0">
                <a:solidFill>
                  <a:srgbClr val="800040"/>
                </a:solidFill>
                <a:latin typeface="Times New Roman"/>
                <a:cs typeface="Times New Roman"/>
              </a:rPr>
              <a:t>Works Cited</a:t>
            </a:r>
            <a:r>
              <a:rPr sz="2800" dirty="0">
                <a:latin typeface="Times New Roman"/>
                <a:cs typeface="Times New Roman"/>
              </a:rPr>
              <a:t>" page if you have consulted any outside materials </a:t>
            </a:r>
            <a:r>
              <a:rPr lang="en-US" sz="2800" dirty="0">
                <a:latin typeface="Times New Roman"/>
                <a:cs typeface="Times New Roman"/>
              </a:rPr>
              <a:t>	</a:t>
            </a:r>
            <a:r>
              <a:rPr sz="2800" dirty="0">
                <a:latin typeface="Times New Roman"/>
                <a:cs typeface="Times New Roman"/>
              </a:rPr>
              <a:t>or if you’ve used editions not assigned for the class</a:t>
            </a:r>
            <a:r>
              <a:rPr sz="2800">
                <a:latin typeface="Times New Roman"/>
                <a:cs typeface="Times New Roman"/>
              </a:rPr>
              <a:t>. </a:t>
            </a:r>
            <a:endParaRPr sz="2800" u="sng" dirty="0">
              <a:latin typeface="Times New Roman"/>
              <a:cs typeface="Times New Roman"/>
              <a:hlinkClick r:id="rId2"/>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ne Strategy (which will work either with an essay prompt or when working without one)…"/>
          <p:cNvSpPr txBox="1">
            <a:spLocks noGrp="1"/>
          </p:cNvSpPr>
          <p:nvPr>
            <p:ph type="title"/>
          </p:nvPr>
        </p:nvSpPr>
        <p:spPr>
          <a:xfrm>
            <a:off x="1090856" y="797874"/>
            <a:ext cx="11359997" cy="7667966"/>
          </a:xfrm>
          <a:prstGeom prst="rect">
            <a:avLst/>
          </a:prstGeom>
        </p:spPr>
        <p:txBody>
          <a:bodyPr/>
          <a:lstStyle/>
          <a:p>
            <a:pPr marR="457200" algn="l">
              <a:defRPr sz="2500" b="1">
                <a:solidFill>
                  <a:srgbClr val="000000"/>
                </a:solidFill>
              </a:defRPr>
            </a:pPr>
            <a:r>
              <a:rPr sz="2800" dirty="0">
                <a:latin typeface="Times New Roman"/>
                <a:cs typeface="Times New Roman"/>
              </a:rPr>
              <a:t>One Strategy (which will work either with an essay prompt </a:t>
            </a:r>
            <a:r>
              <a:rPr sz="2800" i="1" dirty="0">
                <a:latin typeface="Times New Roman"/>
                <a:cs typeface="Times New Roman"/>
              </a:rPr>
              <a:t>or</a:t>
            </a:r>
            <a:r>
              <a:rPr sz="2800" dirty="0">
                <a:latin typeface="Times New Roman"/>
                <a:cs typeface="Times New Roman"/>
              </a:rPr>
              <a:t> when working without one)</a:t>
            </a:r>
          </a:p>
          <a:p>
            <a:pPr marL="457200" marR="457200" indent="-228600" algn="l">
              <a:spcBef>
                <a:spcPts val="1500"/>
              </a:spcBef>
              <a:tabLst>
                <a:tab pos="457200" algn="l"/>
              </a:tabLst>
              <a:defRPr sz="2500">
                <a:solidFill>
                  <a:srgbClr val="000000"/>
                </a:solidFill>
              </a:defRPr>
            </a:pPr>
            <a:r>
              <a:rPr sz="2800" dirty="0">
                <a:latin typeface="Times New Roman"/>
                <a:cs typeface="Times New Roman"/>
              </a:rPr>
              <a:t>•	Pick up to three larger topics that might be fruitful for analysis.  What's interesting, significant, strange, or revealing in this text?  NOTE that you won't be writing on all of these topics. Ultimately you should pick one (or maybe two if they're related) as the focus of your essay, but if you're casting about for ideas, you can explore each topic to see which one "works." </a:t>
            </a:r>
          </a:p>
          <a:p>
            <a:pPr marL="457200" marR="457200" indent="-228600" algn="l">
              <a:spcBef>
                <a:spcPts val="1500"/>
              </a:spcBef>
              <a:tabLst>
                <a:tab pos="457200" algn="l"/>
              </a:tabLst>
              <a:defRPr sz="2500">
                <a:solidFill>
                  <a:srgbClr val="000000"/>
                </a:solidFill>
              </a:defRPr>
            </a:pPr>
            <a:r>
              <a:rPr sz="2800" dirty="0">
                <a:latin typeface="Times New Roman"/>
                <a:cs typeface="Times New Roman"/>
              </a:rPr>
              <a:t>•	Now make a list of details (evidence) from the story that relate to one of these larger topics.  Quote specifics from your text.</a:t>
            </a:r>
          </a:p>
          <a:p>
            <a:pPr marL="457200" marR="457200" indent="-228600" algn="l">
              <a:spcBef>
                <a:spcPts val="1500"/>
              </a:spcBef>
              <a:tabLst>
                <a:tab pos="457200" algn="l"/>
              </a:tabLst>
              <a:defRPr sz="2500">
                <a:solidFill>
                  <a:srgbClr val="000000"/>
                </a:solidFill>
              </a:defRPr>
            </a:pPr>
            <a:r>
              <a:rPr sz="2800" dirty="0">
                <a:latin typeface="Times New Roman"/>
                <a:cs typeface="Times New Roman"/>
              </a:rPr>
              <a:t>•	Now fill in the blank as many times as possible for the first piece of evidence: This detail might suggest _______.  THIS is the interpretation.</a:t>
            </a:r>
            <a:br>
              <a:rPr lang="en-US" sz="2800" dirty="0">
                <a:latin typeface="Times New Roman"/>
                <a:cs typeface="Times New Roman"/>
              </a:rPr>
            </a:br>
            <a:br>
              <a:rPr lang="en-US" sz="2800" dirty="0">
                <a:latin typeface="Times New Roman"/>
                <a:cs typeface="Times New Roman"/>
              </a:rPr>
            </a:br>
            <a:r>
              <a:rPr sz="2800" dirty="0">
                <a:latin typeface="Times New Roman"/>
                <a:cs typeface="Times New Roman"/>
              </a:rPr>
              <a:t>(When you're finished – move on to the next piece of evidence, and so on . . .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Now, look over your work.  Which topic seems to have the most interesting evidence?   Remember that it's better in the body of your essay to have ten statements about one piece of evidence than ten pieces of evidence with one statement.…"/>
          <p:cNvSpPr txBox="1"/>
          <p:nvPr/>
        </p:nvSpPr>
        <p:spPr>
          <a:xfrm>
            <a:off x="944324" y="-282115"/>
            <a:ext cx="11370190" cy="920508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R="457200" algn="l">
              <a:spcBef>
                <a:spcPts val="1500"/>
              </a:spcBef>
              <a:defRPr sz="2750">
                <a:solidFill>
                  <a:srgbClr val="000000"/>
                </a:solidFill>
                <a:latin typeface="+mj-lt"/>
                <a:ea typeface="+mj-ea"/>
                <a:cs typeface="+mj-cs"/>
                <a:sym typeface="Georgia"/>
              </a:defRPr>
            </a:pPr>
            <a:endParaRPr lang="en-US" sz="2800" b="1" dirty="0">
              <a:latin typeface="Times New Roman"/>
              <a:cs typeface="Times New Roman"/>
            </a:endParaRPr>
          </a:p>
          <a:p>
            <a:pPr marR="457200" algn="l">
              <a:spcBef>
                <a:spcPts val="1500"/>
              </a:spcBef>
              <a:defRPr sz="2750">
                <a:solidFill>
                  <a:srgbClr val="000000"/>
                </a:solidFill>
                <a:latin typeface="+mj-lt"/>
                <a:ea typeface="+mj-ea"/>
                <a:cs typeface="+mj-cs"/>
                <a:sym typeface="Georgia"/>
              </a:defRPr>
            </a:pPr>
            <a:r>
              <a:rPr sz="2800" b="1" dirty="0">
                <a:latin typeface="Times New Roman"/>
                <a:cs typeface="Times New Roman"/>
              </a:rPr>
              <a:t>Now, look over your work.  Which topic seems to have the most interesting evidence? </a:t>
            </a:r>
            <a:r>
              <a:rPr sz="2800" dirty="0">
                <a:latin typeface="Times New Roman"/>
                <a:cs typeface="Times New Roman"/>
              </a:rPr>
              <a:t>  Remember that it's better in the body of your essay to have ten statements about one piece of evidence than ten pieces of evidence with one statement.</a:t>
            </a:r>
            <a:endParaRPr lang="en-US" sz="2800" dirty="0">
              <a:latin typeface="Times New Roman"/>
              <a:cs typeface="Times New Roman"/>
            </a:endParaRPr>
          </a:p>
          <a:p>
            <a:pPr marR="457200" algn="l">
              <a:spcBef>
                <a:spcPts val="1500"/>
              </a:spcBef>
              <a:defRPr sz="2750">
                <a:solidFill>
                  <a:srgbClr val="000000"/>
                </a:solidFill>
                <a:latin typeface="+mj-lt"/>
                <a:ea typeface="+mj-ea"/>
                <a:cs typeface="+mj-cs"/>
                <a:sym typeface="Georgia"/>
              </a:defRPr>
            </a:pPr>
            <a:endParaRPr sz="2800" dirty="0">
              <a:latin typeface="Times New Roman"/>
              <a:cs typeface="Times New Roman"/>
            </a:endParaRPr>
          </a:p>
          <a:p>
            <a:pPr marR="457200" algn="l">
              <a:spcBef>
                <a:spcPts val="1500"/>
              </a:spcBef>
              <a:defRPr sz="2750">
                <a:solidFill>
                  <a:srgbClr val="000000"/>
                </a:solidFill>
                <a:latin typeface="+mj-lt"/>
                <a:ea typeface="+mj-ea"/>
                <a:cs typeface="+mj-cs"/>
                <a:sym typeface="Georgia"/>
              </a:defRPr>
            </a:pPr>
            <a:r>
              <a:rPr sz="2800" dirty="0">
                <a:latin typeface="Times New Roman"/>
                <a:cs typeface="Times New Roman"/>
              </a:rPr>
              <a:t>You may not want to choose the topic with the MOST evidence, but the one </a:t>
            </a:r>
            <a:r>
              <a:rPr sz="2800" b="1" dirty="0">
                <a:latin typeface="Times New Roman"/>
                <a:cs typeface="Times New Roman"/>
              </a:rPr>
              <a:t>that interests you </a:t>
            </a:r>
            <a:r>
              <a:rPr sz="2800" dirty="0">
                <a:latin typeface="Times New Roman"/>
                <a:cs typeface="Times New Roman"/>
              </a:rPr>
              <a:t>the most when you wrote your interpretation.</a:t>
            </a:r>
            <a:endParaRPr lang="en-US" sz="2800" dirty="0">
              <a:latin typeface="Times New Roman"/>
              <a:cs typeface="Times New Roman"/>
            </a:endParaRPr>
          </a:p>
          <a:p>
            <a:pPr marR="457200" algn="l">
              <a:spcBef>
                <a:spcPts val="1500"/>
              </a:spcBef>
              <a:defRPr sz="2750">
                <a:solidFill>
                  <a:srgbClr val="000000"/>
                </a:solidFill>
                <a:latin typeface="+mj-lt"/>
                <a:ea typeface="+mj-ea"/>
                <a:cs typeface="+mj-cs"/>
                <a:sym typeface="Georgia"/>
              </a:defRPr>
            </a:pPr>
            <a:endParaRPr sz="2800" dirty="0">
              <a:latin typeface="Times New Roman"/>
              <a:cs typeface="Times New Roman"/>
            </a:endParaRPr>
          </a:p>
          <a:p>
            <a:pPr marR="457200" algn="l">
              <a:spcBef>
                <a:spcPts val="1500"/>
              </a:spcBef>
              <a:defRPr sz="2450">
                <a:solidFill>
                  <a:srgbClr val="000000"/>
                </a:solidFill>
                <a:latin typeface="+mj-lt"/>
                <a:ea typeface="+mj-ea"/>
                <a:cs typeface="+mj-cs"/>
                <a:sym typeface="Georgia"/>
              </a:defRPr>
            </a:pPr>
            <a:r>
              <a:rPr sz="2800" b="1" dirty="0">
                <a:latin typeface="Times New Roman"/>
                <a:cs typeface="Times New Roman"/>
              </a:rPr>
              <a:t>Ultimately, use this work to help you generate a thesis statement that "zooms in" on a feature of the text and makes a claim about it (i.e. [The author] uses ____ in order to ______"). </a:t>
            </a:r>
            <a:r>
              <a:rPr sz="2800" dirty="0">
                <a:latin typeface="Times New Roman"/>
                <a:cs typeface="Times New Roman"/>
              </a:rPr>
              <a:t>You'll want your thesis to be specific and complex. </a:t>
            </a:r>
            <a:endParaRPr lang="en-US" sz="2800" dirty="0">
              <a:latin typeface="Times New Roman"/>
              <a:cs typeface="Times New Roman"/>
            </a:endParaRPr>
          </a:p>
          <a:p>
            <a:pPr marR="457200" algn="l">
              <a:spcBef>
                <a:spcPts val="1500"/>
              </a:spcBef>
              <a:defRPr sz="2450">
                <a:solidFill>
                  <a:srgbClr val="000000"/>
                </a:solidFill>
                <a:latin typeface="+mj-lt"/>
                <a:ea typeface="+mj-ea"/>
                <a:cs typeface="+mj-cs"/>
                <a:sym typeface="Georgia"/>
              </a:defRPr>
            </a:pPr>
            <a:endParaRPr lang="en-US" sz="2800" i="1" dirty="0">
              <a:latin typeface="Times New Roman"/>
              <a:cs typeface="Times New Roman"/>
            </a:endParaRPr>
          </a:p>
          <a:p>
            <a:pPr marR="457200" algn="l">
              <a:spcBef>
                <a:spcPts val="1500"/>
              </a:spcBef>
              <a:defRPr sz="2450">
                <a:solidFill>
                  <a:srgbClr val="000000"/>
                </a:solidFill>
                <a:latin typeface="+mj-lt"/>
                <a:ea typeface="+mj-ea"/>
                <a:cs typeface="+mj-cs"/>
                <a:sym typeface="Georgia"/>
              </a:defRPr>
            </a:pPr>
            <a:r>
              <a:rPr lang="en-US" sz="2800" i="1" dirty="0">
                <a:latin typeface="Times New Roman"/>
                <a:cs typeface="Times New Roman"/>
              </a:rPr>
              <a:t>You </a:t>
            </a:r>
            <a:r>
              <a:rPr sz="2800" i="1" dirty="0">
                <a:latin typeface="Times New Roman"/>
                <a:cs typeface="Times New Roman"/>
              </a:rPr>
              <a:t>need to be prepared to </a:t>
            </a:r>
            <a:r>
              <a:rPr lang="en-US" sz="2800" i="1" dirty="0">
                <a:latin typeface="Times New Roman"/>
                <a:cs typeface="Times New Roman"/>
              </a:rPr>
              <a:t>revise your thesis</a:t>
            </a:r>
            <a:r>
              <a:rPr sz="2800" i="1" dirty="0">
                <a:latin typeface="Times New Roman"/>
                <a:cs typeface="Times New Roman"/>
              </a:rPr>
              <a:t> after you’ve finished drafting your essay. The act of writing itself generates new ideas and new arguments but the finished essay needs to present a focused and consistent argument.</a:t>
            </a:r>
            <a:endParaRPr lang="en-US" sz="2800" i="1" dirty="0">
              <a:latin typeface="Times New Roman"/>
              <a:cs typeface="Times New Roman"/>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Integrating Secondary Sources into your argument…"/>
          <p:cNvSpPr txBox="1"/>
          <p:nvPr/>
        </p:nvSpPr>
        <p:spPr>
          <a:xfrm>
            <a:off x="1090856" y="1457892"/>
            <a:ext cx="11543541" cy="631711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R="457200" algn="l">
              <a:lnSpc>
                <a:spcPts val="5500"/>
              </a:lnSpc>
              <a:defRPr sz="3350" b="1">
                <a:solidFill>
                  <a:srgbClr val="000000"/>
                </a:solidFill>
                <a:latin typeface="+mj-lt"/>
                <a:ea typeface="+mj-ea"/>
                <a:cs typeface="+mj-cs"/>
                <a:sym typeface="Georgia"/>
              </a:defRPr>
            </a:pPr>
            <a:r>
              <a:rPr dirty="0">
                <a:latin typeface="Times New Roman"/>
                <a:cs typeface="Times New Roman"/>
              </a:rPr>
              <a:t>Integrating Secondary Sources into your argument</a:t>
            </a:r>
          </a:p>
          <a:p>
            <a:pPr marR="457200" algn="l">
              <a:defRPr sz="3350" i="1">
                <a:solidFill>
                  <a:srgbClr val="000000"/>
                </a:solidFill>
                <a:latin typeface="+mj-lt"/>
                <a:ea typeface="+mj-ea"/>
                <a:cs typeface="+mj-cs"/>
                <a:sym typeface="Georgia"/>
              </a:defRPr>
            </a:pPr>
            <a:endParaRPr dirty="0">
              <a:latin typeface="Times New Roman"/>
              <a:cs typeface="Times New Roman"/>
            </a:endParaRPr>
          </a:p>
          <a:p>
            <a:pPr marR="457200" algn="l">
              <a:defRPr sz="2950">
                <a:solidFill>
                  <a:srgbClr val="000000"/>
                </a:solidFill>
                <a:latin typeface="+mj-lt"/>
                <a:ea typeface="+mj-ea"/>
                <a:cs typeface="+mj-cs"/>
                <a:sym typeface="Georgia"/>
              </a:defRPr>
            </a:pPr>
            <a:r>
              <a:rPr dirty="0">
                <a:latin typeface="Times New Roman"/>
                <a:cs typeface="Times New Roman"/>
              </a:rPr>
              <a:t>Unless your thesis begins by responding quite specifically to a critical essay, you should start with the primary source material (i.e. </a:t>
            </a:r>
            <a:r>
              <a:rPr lang="en-US" i="1" dirty="0">
                <a:latin typeface="Times New Roman"/>
                <a:cs typeface="Times New Roman"/>
              </a:rPr>
              <a:t>Pride and Prejudice</a:t>
            </a:r>
            <a:r>
              <a:rPr dirty="0">
                <a:latin typeface="Times New Roman"/>
                <a:cs typeface="Times New Roman"/>
              </a:rPr>
              <a:t>), as noted above. After you’ve developed your argument into a thesis, you can put your analysis in conversation with other voices, enriching and complicating your own assertions about the text.</a:t>
            </a:r>
          </a:p>
          <a:p>
            <a:pPr marR="457200" algn="l">
              <a:defRPr sz="2950">
                <a:solidFill>
                  <a:srgbClr val="000000"/>
                </a:solidFill>
                <a:latin typeface="+mj-lt"/>
                <a:ea typeface="+mj-ea"/>
                <a:cs typeface="+mj-cs"/>
                <a:sym typeface="Georgia"/>
              </a:defRPr>
            </a:pPr>
            <a:endParaRPr dirty="0">
              <a:latin typeface="Times New Roman"/>
              <a:cs typeface="Times New Roman"/>
            </a:endParaRPr>
          </a:p>
          <a:p>
            <a:pPr marR="457200" algn="l">
              <a:defRPr sz="2950">
                <a:solidFill>
                  <a:srgbClr val="000000"/>
                </a:solidFill>
                <a:latin typeface="+mj-lt"/>
                <a:ea typeface="+mj-ea"/>
                <a:cs typeface="+mj-cs"/>
                <a:sym typeface="Georgia"/>
              </a:defRPr>
            </a:pPr>
            <a:r>
              <a:rPr dirty="0">
                <a:latin typeface="Times New Roman"/>
                <a:cs typeface="Times New Roman"/>
              </a:rPr>
              <a:t>When your thesis begins as a response to another argument, you will find yourself working back and forth between primary and secondary sources. Your goal is to both articulate your point of departure from the secondary source(s) and draw from the primary source for evidence that supports your analysis of the text.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hesis Statement and First Paragraphs"/>
          <p:cNvSpPr txBox="1">
            <a:spLocks noGrp="1"/>
          </p:cNvSpPr>
          <p:nvPr>
            <p:ph type="title"/>
          </p:nvPr>
        </p:nvSpPr>
        <p:spPr>
          <a:xfrm>
            <a:off x="1443682" y="553627"/>
            <a:ext cx="10425488" cy="732741"/>
          </a:xfrm>
          <a:prstGeom prst="rect">
            <a:avLst/>
          </a:prstGeom>
        </p:spPr>
        <p:txBody>
          <a:bodyPr/>
          <a:lstStyle>
            <a:lvl1pPr>
              <a:defRPr sz="4300" b="1"/>
            </a:lvl1pPr>
          </a:lstStyle>
          <a:p>
            <a:r>
              <a:rPr dirty="0">
                <a:latin typeface="Times New Roman"/>
                <a:cs typeface="Times New Roman"/>
              </a:rPr>
              <a:t>Thesis Statement and First Paragraphs</a:t>
            </a:r>
          </a:p>
        </p:txBody>
      </p:sp>
      <p:sp>
        <p:nvSpPr>
          <p:cNvPr id="131" name="At this point in your writing career, a “thesis sentence” is usually inadequate. Instead your “thesis statement” might consist of the entire first paragraph, in which you describe your argument to the reader.…"/>
          <p:cNvSpPr txBox="1">
            <a:spLocks noGrp="1"/>
          </p:cNvSpPr>
          <p:nvPr>
            <p:ph type="body" idx="1"/>
          </p:nvPr>
        </p:nvSpPr>
        <p:spPr>
          <a:xfrm>
            <a:off x="1042012" y="1449199"/>
            <a:ext cx="11280734" cy="7978738"/>
          </a:xfrm>
          <a:prstGeom prst="rect">
            <a:avLst/>
          </a:prstGeom>
        </p:spPr>
        <p:txBody>
          <a:bodyPr/>
          <a:lstStyle/>
          <a:p>
            <a:pPr marL="0" indent="0">
              <a:spcBef>
                <a:spcPts val="0"/>
              </a:spcBef>
              <a:buSzTx/>
              <a:buNone/>
              <a:tabLst>
                <a:tab pos="139700" algn="l"/>
                <a:tab pos="457200" algn="l"/>
              </a:tabLst>
              <a:defRPr sz="2100">
                <a:solidFill>
                  <a:srgbClr val="000000"/>
                </a:solidFill>
                <a:latin typeface="+mj-lt"/>
                <a:ea typeface="+mj-ea"/>
                <a:cs typeface="+mj-cs"/>
                <a:sym typeface="Georgia"/>
              </a:defRPr>
            </a:pPr>
            <a:endParaRPr sz="2400" dirty="0"/>
          </a:p>
          <a:p>
            <a:pPr marL="0" indent="0">
              <a:spcBef>
                <a:spcPts val="0"/>
              </a:spcBef>
              <a:buSzTx/>
              <a:buNone/>
              <a:tabLst>
                <a:tab pos="139700" algn="l"/>
                <a:tab pos="457200" algn="l"/>
              </a:tabLst>
              <a:defRPr sz="2100">
                <a:solidFill>
                  <a:srgbClr val="000000"/>
                </a:solidFill>
                <a:latin typeface="+mj-lt"/>
                <a:ea typeface="+mj-ea"/>
                <a:cs typeface="+mj-cs"/>
                <a:sym typeface="Georgia"/>
              </a:defRPr>
            </a:pPr>
            <a:r>
              <a:rPr sz="2400" dirty="0">
                <a:latin typeface="Times New Roman"/>
                <a:cs typeface="Times New Roman"/>
              </a:rPr>
              <a:t>At this point in your writing career, a “thesis sentence” is usually inadequate. Instead your “thesis statement” might consist of the entire first paragraph, in which you describe your argument to the reader. </a:t>
            </a:r>
          </a:p>
          <a:p>
            <a:pPr marL="0" indent="0">
              <a:spcBef>
                <a:spcPts val="0"/>
              </a:spcBef>
              <a:buSzTx/>
              <a:buNone/>
              <a:tabLst>
                <a:tab pos="139700" algn="l"/>
                <a:tab pos="457200" algn="l"/>
              </a:tabLst>
              <a:defRPr sz="2100">
                <a:solidFill>
                  <a:srgbClr val="000000"/>
                </a:solidFill>
                <a:latin typeface="+mj-lt"/>
                <a:ea typeface="+mj-ea"/>
                <a:cs typeface="+mj-cs"/>
                <a:sym typeface="Georgia"/>
              </a:defRPr>
            </a:pPr>
            <a:endParaRPr sz="2400" dirty="0">
              <a:latin typeface="Times New Roman"/>
              <a:cs typeface="Times New Roman"/>
            </a:endParaRPr>
          </a:p>
          <a:p>
            <a:pPr marL="0" indent="0">
              <a:spcBef>
                <a:spcPts val="0"/>
              </a:spcBef>
              <a:buSzTx/>
              <a:buNone/>
              <a:tabLst>
                <a:tab pos="139700" algn="l"/>
                <a:tab pos="457200" algn="l"/>
              </a:tabLst>
              <a:defRPr sz="2100">
                <a:solidFill>
                  <a:srgbClr val="000000"/>
                </a:solidFill>
                <a:latin typeface="+mj-lt"/>
                <a:ea typeface="+mj-ea"/>
                <a:cs typeface="+mj-cs"/>
                <a:sym typeface="Georgia"/>
              </a:defRPr>
            </a:pPr>
            <a:r>
              <a:rPr sz="2400" dirty="0">
                <a:latin typeface="Times New Roman"/>
                <a:cs typeface="Times New Roman"/>
              </a:rPr>
              <a:t>Remember: you might not find out what your "thesis" is until you get to the end of your first draft. Once you have a specific argument go back to that first paragraph and revise it to indicate what your paper argues.</a:t>
            </a:r>
          </a:p>
          <a:p>
            <a:pPr marL="0" indent="0">
              <a:spcBef>
                <a:spcPts val="0"/>
              </a:spcBef>
              <a:buSzTx/>
              <a:buNone/>
              <a:tabLst>
                <a:tab pos="139700" algn="l"/>
                <a:tab pos="457200" algn="l"/>
              </a:tabLst>
              <a:defRPr sz="2100">
                <a:solidFill>
                  <a:srgbClr val="000000"/>
                </a:solidFill>
                <a:latin typeface="+mj-lt"/>
                <a:ea typeface="+mj-ea"/>
                <a:cs typeface="+mj-cs"/>
                <a:sym typeface="Georgia"/>
              </a:defRPr>
            </a:pPr>
            <a:endParaRPr sz="2400" dirty="0">
              <a:latin typeface="Times New Roman"/>
              <a:cs typeface="Times New Roman"/>
            </a:endParaRPr>
          </a:p>
          <a:p>
            <a:pPr marL="0" indent="0">
              <a:spcBef>
                <a:spcPts val="0"/>
              </a:spcBef>
              <a:buSzTx/>
              <a:buNone/>
              <a:tabLst>
                <a:tab pos="139700" algn="l"/>
                <a:tab pos="457200" algn="l"/>
              </a:tabLst>
              <a:defRPr sz="2100">
                <a:solidFill>
                  <a:srgbClr val="000000"/>
                </a:solidFill>
                <a:latin typeface="+mj-lt"/>
                <a:ea typeface="+mj-ea"/>
                <a:cs typeface="+mj-cs"/>
                <a:sym typeface="Georgia"/>
              </a:defRPr>
            </a:pPr>
            <a:r>
              <a:rPr sz="2400" b="1" dirty="0">
                <a:latin typeface="Times New Roman"/>
                <a:cs typeface="Times New Roman"/>
              </a:rPr>
              <a:t>A thesis statement is not</a:t>
            </a:r>
            <a:r>
              <a:rPr sz="2400" dirty="0">
                <a:latin typeface="Times New Roman"/>
                <a:cs typeface="Times New Roman"/>
              </a:rPr>
              <a:t>: “Elizabeth and Darcy </a:t>
            </a:r>
            <a:r>
              <a:rPr lang="en-US" sz="2400" dirty="0">
                <a:latin typeface="Times New Roman"/>
                <a:cs typeface="Times New Roman"/>
              </a:rPr>
              <a:t>are both </a:t>
            </a:r>
            <a:r>
              <a:rPr sz="2400" dirty="0">
                <a:latin typeface="Times New Roman"/>
                <a:cs typeface="Times New Roman"/>
              </a:rPr>
              <a:t>proud and prejudiced</a:t>
            </a:r>
            <a:r>
              <a:rPr lang="en-US" sz="2400" dirty="0">
                <a:latin typeface="Times New Roman"/>
                <a:cs typeface="Times New Roman"/>
              </a:rPr>
              <a:t>.</a:t>
            </a:r>
            <a:r>
              <a:rPr sz="2400" dirty="0">
                <a:latin typeface="Times New Roman"/>
                <a:cs typeface="Times New Roman"/>
              </a:rPr>
              <a:t>” nor is “</a:t>
            </a:r>
            <a:r>
              <a:rPr sz="2400" i="1" dirty="0">
                <a:latin typeface="Times New Roman"/>
                <a:cs typeface="Times New Roman"/>
              </a:rPr>
              <a:t>Pride and Prejudice </a:t>
            </a:r>
            <a:r>
              <a:rPr sz="2400" dirty="0">
                <a:latin typeface="Times New Roman"/>
                <a:cs typeface="Times New Roman"/>
              </a:rPr>
              <a:t>is about nineteenth-century England.”</a:t>
            </a:r>
          </a:p>
          <a:p>
            <a:pPr marL="0" indent="0">
              <a:spcBef>
                <a:spcPts val="0"/>
              </a:spcBef>
              <a:buSzTx/>
              <a:buNone/>
              <a:tabLst>
                <a:tab pos="139700" algn="l"/>
                <a:tab pos="457200" algn="l"/>
              </a:tabLst>
              <a:defRPr sz="2100">
                <a:solidFill>
                  <a:srgbClr val="000000"/>
                </a:solidFill>
                <a:latin typeface="+mj-lt"/>
                <a:ea typeface="+mj-ea"/>
                <a:cs typeface="+mj-cs"/>
                <a:sym typeface="Georgia"/>
              </a:defRPr>
            </a:pPr>
            <a:endParaRPr sz="2400" dirty="0">
              <a:latin typeface="Times New Roman"/>
              <a:cs typeface="Times New Roman"/>
            </a:endParaRPr>
          </a:p>
          <a:p>
            <a:pPr marL="0" indent="0">
              <a:spcBef>
                <a:spcPts val="0"/>
              </a:spcBef>
              <a:buSzTx/>
              <a:buNone/>
              <a:tabLst>
                <a:tab pos="139700" algn="l"/>
                <a:tab pos="457200" algn="l"/>
              </a:tabLst>
              <a:defRPr sz="2100">
                <a:solidFill>
                  <a:srgbClr val="000000"/>
                </a:solidFill>
                <a:latin typeface="+mj-lt"/>
                <a:ea typeface="+mj-ea"/>
                <a:cs typeface="+mj-cs"/>
                <a:sym typeface="Georgia"/>
              </a:defRPr>
            </a:pPr>
            <a:r>
              <a:rPr sz="2400" dirty="0">
                <a:latin typeface="Times New Roman"/>
                <a:cs typeface="Times New Roman"/>
              </a:rPr>
              <a:t>Use textual evidence to support your thesis </a:t>
            </a:r>
            <a:r>
              <a:rPr sz="2400" i="1" dirty="0">
                <a:latin typeface="Times New Roman"/>
                <a:cs typeface="Times New Roman"/>
              </a:rPr>
              <a:t>even in the first paragraph</a:t>
            </a:r>
            <a:r>
              <a:rPr sz="2400" dirty="0">
                <a:latin typeface="Times New Roman"/>
                <a:cs typeface="Times New Roman"/>
              </a:rPr>
              <a:t>. You must draw upon specific details from the text to "prove" your argument. On some occasions this might require a lengthy quote, sometimes you might need to simply drop in a phrase. Never get so caught up in the idea of creating suspense that you fail to articulate your argument in the first paragraph.</a:t>
            </a:r>
          </a:p>
          <a:p>
            <a:pPr marL="0" indent="0">
              <a:spcBef>
                <a:spcPts val="0"/>
              </a:spcBef>
              <a:buSzTx/>
              <a:buNone/>
              <a:tabLst>
                <a:tab pos="139700" algn="l"/>
                <a:tab pos="457200" algn="l"/>
              </a:tabLst>
              <a:defRPr sz="2100">
                <a:solidFill>
                  <a:srgbClr val="000000"/>
                </a:solidFill>
                <a:latin typeface="+mj-lt"/>
                <a:ea typeface="+mj-ea"/>
                <a:cs typeface="+mj-cs"/>
                <a:sym typeface="Georgia"/>
              </a:defRPr>
            </a:pPr>
            <a:endParaRPr sz="2400" dirty="0">
              <a:latin typeface="Times New Roman"/>
              <a:cs typeface="Times New Roman"/>
            </a:endParaRPr>
          </a:p>
          <a:p>
            <a:pPr marL="0" indent="0">
              <a:spcBef>
                <a:spcPts val="0"/>
              </a:spcBef>
              <a:buSzTx/>
              <a:buNone/>
              <a:tabLst>
                <a:tab pos="139700" algn="l"/>
                <a:tab pos="457200" algn="l"/>
              </a:tabLst>
              <a:defRPr sz="2100">
                <a:solidFill>
                  <a:srgbClr val="000000"/>
                </a:solidFill>
                <a:latin typeface="+mj-lt"/>
                <a:ea typeface="+mj-ea"/>
                <a:cs typeface="+mj-cs"/>
                <a:sym typeface="Georgia"/>
              </a:defRPr>
            </a:pPr>
            <a:r>
              <a:rPr sz="2400" b="1" dirty="0">
                <a:latin typeface="Times New Roman"/>
                <a:cs typeface="Times New Roman"/>
              </a:rPr>
              <a:t>In the first paragraph (or the first time you mention a work) you must note the author's name, the title of the work, and the date (which might appear in parentheses). </a:t>
            </a:r>
            <a:r>
              <a:rPr sz="2400" dirty="0">
                <a:latin typeface="Times New Roman"/>
                <a:cs typeface="Times New Roman"/>
              </a:rPr>
              <a:t>There are many different methods of getting this information into the first paragraph but you must do it in some manner.</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member that a thesis is always a two-part proposition:…"/>
          <p:cNvSpPr txBox="1"/>
          <p:nvPr/>
        </p:nvSpPr>
        <p:spPr>
          <a:xfrm>
            <a:off x="1146695" y="373043"/>
            <a:ext cx="11702009" cy="84741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R="457200" algn="l">
              <a:defRPr sz="2400" b="1">
                <a:solidFill>
                  <a:srgbClr val="000000"/>
                </a:solidFill>
                <a:latin typeface="+mj-lt"/>
                <a:ea typeface="+mj-ea"/>
                <a:cs typeface="+mj-cs"/>
                <a:sym typeface="Georgia"/>
              </a:defRPr>
            </a:pPr>
            <a:r>
              <a:rPr lang="en-US" sz="2800" dirty="0">
                <a:latin typeface="Times New Roman"/>
                <a:cs typeface="Times New Roman"/>
              </a:rPr>
              <a:t>A </a:t>
            </a:r>
            <a:r>
              <a:rPr sz="2800" dirty="0">
                <a:latin typeface="Times New Roman"/>
                <a:cs typeface="Times New Roman"/>
              </a:rPr>
              <a:t>thesis is always a two-part proposition:</a:t>
            </a:r>
            <a:endParaRPr sz="2800" b="0" dirty="0">
              <a:latin typeface="Times New Roman"/>
              <a:cs typeface="Times New Roman"/>
            </a:endParaRPr>
          </a:p>
          <a:p>
            <a:pPr marR="457200" algn="l">
              <a:defRPr sz="2400">
                <a:solidFill>
                  <a:srgbClr val="000000"/>
                </a:solidFill>
                <a:latin typeface="+mj-lt"/>
                <a:ea typeface="+mj-ea"/>
                <a:cs typeface="+mj-cs"/>
                <a:sym typeface="Georgia"/>
              </a:defRPr>
            </a:pPr>
            <a:endParaRPr sz="2800" b="0" dirty="0">
              <a:latin typeface="Times New Roman"/>
              <a:cs typeface="Times New Roman"/>
            </a:endParaRPr>
          </a:p>
          <a:p>
            <a:pPr marR="457200" algn="l">
              <a:defRPr sz="2400">
                <a:solidFill>
                  <a:srgbClr val="000000"/>
                </a:solidFill>
                <a:latin typeface="+mj-lt"/>
                <a:ea typeface="+mj-ea"/>
                <a:cs typeface="+mj-cs"/>
                <a:sym typeface="Georgia"/>
              </a:defRPr>
            </a:pPr>
            <a:r>
              <a:rPr sz="2800" dirty="0">
                <a:latin typeface="Times New Roman"/>
                <a:cs typeface="Times New Roman"/>
              </a:rPr>
              <a:t>It has a </a:t>
            </a:r>
            <a:r>
              <a:rPr sz="2800" b="1" dirty="0">
                <a:latin typeface="Times New Roman"/>
                <a:cs typeface="Times New Roman"/>
              </a:rPr>
              <a:t>major premise</a:t>
            </a:r>
            <a:r>
              <a:rPr sz="2800" dirty="0">
                <a:latin typeface="Times New Roman"/>
                <a:cs typeface="Times New Roman"/>
              </a:rPr>
              <a:t>, which is your position on the subject. Do not oversimplify that premise. You might begin with the following:</a:t>
            </a:r>
          </a:p>
          <a:p>
            <a:pPr marR="457200" algn="l">
              <a:defRPr sz="2400">
                <a:solidFill>
                  <a:srgbClr val="000000"/>
                </a:solidFill>
                <a:latin typeface="+mj-lt"/>
                <a:ea typeface="+mj-ea"/>
                <a:cs typeface="+mj-cs"/>
                <a:sym typeface="Georgia"/>
              </a:defRPr>
            </a:pPr>
            <a:endParaRPr sz="2800" dirty="0">
              <a:latin typeface="Times New Roman"/>
              <a:cs typeface="Times New Roman"/>
            </a:endParaRPr>
          </a:p>
          <a:p>
            <a:pPr marR="457200" algn="l">
              <a:defRPr sz="2400">
                <a:solidFill>
                  <a:srgbClr val="000000"/>
                </a:solidFill>
                <a:latin typeface="+mj-lt"/>
                <a:ea typeface="+mj-ea"/>
                <a:cs typeface="+mj-cs"/>
                <a:sym typeface="Georgia"/>
              </a:defRPr>
            </a:pPr>
            <a:r>
              <a:rPr sz="2800" dirty="0">
                <a:latin typeface="Times New Roman"/>
                <a:cs typeface="Times New Roman"/>
              </a:rPr>
              <a:t>		</a:t>
            </a:r>
            <a:r>
              <a:rPr sz="2800" i="1" dirty="0">
                <a:latin typeface="Times New Roman"/>
                <a:cs typeface="Times New Roman"/>
              </a:rPr>
              <a:t>Pride and Prejudice</a:t>
            </a:r>
            <a:r>
              <a:rPr sz="2800" dirty="0">
                <a:latin typeface="Times New Roman"/>
                <a:cs typeface="Times New Roman"/>
              </a:rPr>
              <a:t> is a novel about nineteenth-century England.</a:t>
            </a:r>
          </a:p>
          <a:p>
            <a:pPr marR="457200" algn="l">
              <a:defRPr sz="2400">
                <a:solidFill>
                  <a:srgbClr val="000000"/>
                </a:solidFill>
                <a:latin typeface="+mj-lt"/>
                <a:ea typeface="+mj-ea"/>
                <a:cs typeface="+mj-cs"/>
                <a:sym typeface="Georgia"/>
              </a:defRPr>
            </a:pPr>
            <a:endParaRPr sz="2800" dirty="0">
              <a:latin typeface="Times New Roman"/>
              <a:cs typeface="Times New Roman"/>
            </a:endParaRPr>
          </a:p>
          <a:p>
            <a:pPr marR="457200" algn="l">
              <a:defRPr sz="2400">
                <a:solidFill>
                  <a:srgbClr val="000000"/>
                </a:solidFill>
                <a:latin typeface="+mj-lt"/>
                <a:ea typeface="+mj-ea"/>
                <a:cs typeface="+mj-cs"/>
                <a:sym typeface="Georgia"/>
              </a:defRPr>
            </a:pPr>
            <a:r>
              <a:rPr lang="en-US" sz="2800" dirty="0">
                <a:latin typeface="Times New Roman"/>
                <a:cs typeface="Times New Roman"/>
              </a:rPr>
              <a:t>But you need to</a:t>
            </a:r>
            <a:r>
              <a:rPr sz="2800" dirty="0">
                <a:latin typeface="Times New Roman"/>
                <a:cs typeface="Times New Roman"/>
              </a:rPr>
              <a:t> to be more specific and more complex</a:t>
            </a:r>
            <a:r>
              <a:rPr lang="en-US" sz="2800" dirty="0">
                <a:latin typeface="Times New Roman"/>
                <a:cs typeface="Times New Roman"/>
              </a:rPr>
              <a:t> in your thesis and in the essay as a whole. Make sure that you also answer the “</a:t>
            </a:r>
            <a:r>
              <a:rPr sz="2800" dirty="0">
                <a:latin typeface="Times New Roman"/>
                <a:cs typeface="Times New Roman"/>
              </a:rPr>
              <a:t>how</a:t>
            </a:r>
            <a:r>
              <a:rPr lang="en-US" sz="2800" dirty="0">
                <a:latin typeface="Times New Roman"/>
                <a:cs typeface="Times New Roman"/>
              </a:rPr>
              <a:t>"</a:t>
            </a:r>
            <a:r>
              <a:rPr sz="2800" dirty="0">
                <a:latin typeface="Times New Roman"/>
                <a:cs typeface="Times New Roman"/>
              </a:rPr>
              <a:t> and the “so what,” </a:t>
            </a:r>
            <a:r>
              <a:rPr lang="en-US" sz="2800" dirty="0">
                <a:latin typeface="Times New Roman"/>
                <a:cs typeface="Times New Roman"/>
              </a:rPr>
              <a:t>which </a:t>
            </a:r>
            <a:r>
              <a:rPr sz="2800" dirty="0">
                <a:latin typeface="Times New Roman"/>
                <a:cs typeface="Times New Roman"/>
              </a:rPr>
              <a:t>moves the thesis in the direction of argument and analysi</a:t>
            </a:r>
            <a:r>
              <a:rPr lang="en-US" sz="2800" dirty="0">
                <a:latin typeface="Times New Roman"/>
                <a:cs typeface="Times New Roman"/>
              </a:rPr>
              <a:t>s.</a:t>
            </a:r>
          </a:p>
          <a:p>
            <a:pPr marR="457200" algn="l">
              <a:defRPr sz="2400">
                <a:solidFill>
                  <a:srgbClr val="000000"/>
                </a:solidFill>
                <a:latin typeface="+mj-lt"/>
                <a:ea typeface="+mj-ea"/>
                <a:cs typeface="+mj-cs"/>
                <a:sym typeface="Georgia"/>
              </a:defRPr>
            </a:pPr>
            <a:endParaRPr lang="en-US" sz="2800" i="1" dirty="0">
              <a:latin typeface="Times New Roman"/>
              <a:cs typeface="Times New Roman"/>
            </a:endParaRPr>
          </a:p>
          <a:p>
            <a:pPr marR="457200" algn="l">
              <a:defRPr sz="2400">
                <a:solidFill>
                  <a:srgbClr val="000000"/>
                </a:solidFill>
                <a:latin typeface="+mj-lt"/>
                <a:ea typeface="+mj-ea"/>
                <a:cs typeface="+mj-cs"/>
                <a:sym typeface="Georgia"/>
              </a:defRPr>
            </a:pPr>
            <a:r>
              <a:rPr lang="en-US" sz="2800" i="1" dirty="0">
                <a:latin typeface="Times New Roman"/>
                <a:cs typeface="Times New Roman"/>
              </a:rPr>
              <a:t>	</a:t>
            </a:r>
            <a:r>
              <a:rPr sz="2800" i="1" dirty="0">
                <a:latin typeface="Times New Roman"/>
                <a:cs typeface="Times New Roman"/>
              </a:rPr>
              <a:t>Pride and Prejudice</a:t>
            </a:r>
            <a:r>
              <a:rPr sz="2800" dirty="0">
                <a:latin typeface="Times New Roman"/>
                <a:cs typeface="Times New Roman"/>
              </a:rPr>
              <a:t> critiques nineteenth-century England’s gendered </a:t>
            </a:r>
            <a:r>
              <a:rPr lang="en-US" sz="2800" dirty="0">
                <a:latin typeface="Times New Roman"/>
                <a:cs typeface="Times New Roman"/>
              </a:rPr>
              <a:t>		</a:t>
            </a:r>
            <a:r>
              <a:rPr sz="2800" dirty="0">
                <a:latin typeface="Times New Roman"/>
                <a:cs typeface="Times New Roman"/>
              </a:rPr>
              <a:t>legal practices, specifically entailment and coverture. It does so by </a:t>
            </a:r>
            <a:r>
              <a:rPr lang="en-US" sz="2800" dirty="0">
                <a:latin typeface="Times New Roman"/>
                <a:cs typeface="Times New Roman"/>
              </a:rPr>
              <a:t>	</a:t>
            </a:r>
            <a:r>
              <a:rPr sz="2800" dirty="0">
                <a:latin typeface="Times New Roman"/>
                <a:cs typeface="Times New Roman"/>
              </a:rPr>
              <a:t>deploying a narrative voice that both overtly and covertly satirizes things </a:t>
            </a:r>
            <a:r>
              <a:rPr lang="en-US" sz="2800" dirty="0">
                <a:latin typeface="Times New Roman"/>
                <a:cs typeface="Times New Roman"/>
              </a:rPr>
              <a:t>	</a:t>
            </a:r>
            <a:r>
              <a:rPr sz="2800" dirty="0">
                <a:latin typeface="Times New Roman"/>
                <a:cs typeface="Times New Roman"/>
              </a:rPr>
              <a:t>as they are, and in its conclusion, which positions the “teasing” Elizabeth </a:t>
            </a:r>
            <a:r>
              <a:rPr lang="en-US" sz="2800" dirty="0">
                <a:latin typeface="Times New Roman"/>
                <a:cs typeface="Times New Roman"/>
              </a:rPr>
              <a:t>	</a:t>
            </a:r>
            <a:r>
              <a:rPr sz="2800" dirty="0">
                <a:latin typeface="Times New Roman"/>
                <a:cs typeface="Times New Roman"/>
              </a:rPr>
              <a:t>Bennett within the halls of power.</a:t>
            </a:r>
          </a:p>
          <a:p>
            <a:pPr marR="457200" algn="l">
              <a:defRPr sz="2400">
                <a:solidFill>
                  <a:srgbClr val="000000"/>
                </a:solidFill>
                <a:latin typeface="+mj-lt"/>
                <a:ea typeface="+mj-ea"/>
                <a:cs typeface="+mj-cs"/>
                <a:sym typeface="Georgia"/>
              </a:defRPr>
            </a:pPr>
            <a:endParaRPr sz="2800" dirty="0">
              <a:latin typeface="Times New Roman"/>
              <a:cs typeface="Times New Roman"/>
            </a:endParaRPr>
          </a:p>
          <a:p>
            <a:pPr marR="457200" algn="l">
              <a:defRPr sz="2400" b="1">
                <a:solidFill>
                  <a:srgbClr val="000000"/>
                </a:solidFill>
                <a:latin typeface="+mj-lt"/>
                <a:ea typeface="+mj-ea"/>
                <a:cs typeface="+mj-cs"/>
                <a:sym typeface="Georgia"/>
              </a:defRPr>
            </a:pPr>
            <a:r>
              <a:rPr sz="2800" dirty="0">
                <a:latin typeface="Times New Roman"/>
                <a:cs typeface="Times New Roman"/>
              </a:rPr>
              <a:t>A statement of your reading of a work of literature: but it must answer the "so what?" question and "how" question?</a:t>
            </a:r>
          </a:p>
          <a:p>
            <a:pPr marR="457200" algn="l">
              <a:defRPr sz="1200" b="1">
                <a:solidFill>
                  <a:srgbClr val="000000"/>
                </a:solidFill>
                <a:latin typeface="Times New Roman"/>
                <a:ea typeface="Times New Roman"/>
                <a:cs typeface="Times New Roman"/>
                <a:sym typeface="Times New Roman"/>
              </a:defRPr>
            </a:pP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hree Checks of Your Draft Thesis:…"/>
          <p:cNvSpPr txBox="1"/>
          <p:nvPr/>
        </p:nvSpPr>
        <p:spPr>
          <a:xfrm>
            <a:off x="1235744" y="116065"/>
            <a:ext cx="10533312" cy="908966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R="457200" algn="l">
              <a:defRPr sz="2000" b="1">
                <a:solidFill>
                  <a:srgbClr val="000000"/>
                </a:solidFill>
                <a:latin typeface="+mj-lt"/>
                <a:ea typeface="+mj-ea"/>
                <a:cs typeface="+mj-cs"/>
                <a:sym typeface="Georgia"/>
              </a:defRPr>
            </a:pPr>
            <a:r>
              <a:rPr sz="2200" dirty="0">
                <a:latin typeface="Times New Roman"/>
                <a:cs typeface="Times New Roman"/>
              </a:rPr>
              <a:t>Three Checks of Your Draft Thesis:</a:t>
            </a:r>
          </a:p>
          <a:p>
            <a:pPr marR="457200" algn="l">
              <a:defRPr sz="2000">
                <a:solidFill>
                  <a:srgbClr val="000000"/>
                </a:solidFill>
                <a:latin typeface="+mj-lt"/>
                <a:ea typeface="+mj-ea"/>
                <a:cs typeface="+mj-cs"/>
                <a:sym typeface="Georgia"/>
              </a:defRPr>
            </a:pPr>
            <a:endParaRPr sz="2200" dirty="0">
              <a:latin typeface="Times New Roman"/>
              <a:cs typeface="Times New Roman"/>
            </a:endParaRPr>
          </a:p>
          <a:p>
            <a:pPr marL="352777" marR="457200" indent="-352777" algn="l">
              <a:buSzPct val="100000"/>
              <a:buAutoNum type="arabicPeriod"/>
              <a:defRPr sz="2000" b="1">
                <a:solidFill>
                  <a:srgbClr val="000000"/>
                </a:solidFill>
                <a:latin typeface="+mj-lt"/>
                <a:ea typeface="+mj-ea"/>
                <a:cs typeface="+mj-cs"/>
                <a:sym typeface="Georgia"/>
              </a:defRPr>
            </a:pPr>
            <a:r>
              <a:rPr sz="2200" dirty="0">
                <a:latin typeface="Times New Roman"/>
                <a:cs typeface="Times New Roman"/>
              </a:rPr>
              <a:t>Is it limited enough in scope for your assigned paper length? Or, the corollary question: Can this thesis sustain itself for the assigned paper length?</a:t>
            </a:r>
            <a:r>
              <a:rPr sz="2200" b="0" dirty="0">
                <a:latin typeface="Times New Roman"/>
                <a:cs typeface="Times New Roman"/>
              </a:rPr>
              <a:t> [This question should get answered in the prewriting phase as you accumulate your data.]</a:t>
            </a:r>
          </a:p>
          <a:p>
            <a:pPr marR="457200" algn="l">
              <a:defRPr sz="2000">
                <a:solidFill>
                  <a:srgbClr val="000000"/>
                </a:solidFill>
                <a:latin typeface="+mj-lt"/>
                <a:ea typeface="+mj-ea"/>
                <a:cs typeface="+mj-cs"/>
                <a:sym typeface="Georgia"/>
              </a:defRPr>
            </a:pPr>
            <a:endParaRPr sz="2200" b="0" dirty="0">
              <a:latin typeface="Times New Roman"/>
              <a:cs typeface="Times New Roman"/>
            </a:endParaRPr>
          </a:p>
          <a:p>
            <a:pPr marR="457200" algn="l">
              <a:defRPr sz="2000" b="1">
                <a:solidFill>
                  <a:srgbClr val="000000"/>
                </a:solidFill>
                <a:latin typeface="+mj-lt"/>
                <a:ea typeface="+mj-ea"/>
                <a:cs typeface="+mj-cs"/>
                <a:sym typeface="Georgia"/>
              </a:defRPr>
            </a:pPr>
            <a:r>
              <a:rPr sz="2200" dirty="0">
                <a:latin typeface="Times New Roman"/>
                <a:cs typeface="Times New Roman"/>
              </a:rPr>
              <a:t>2. Are you specific enough in the thesis itself?</a:t>
            </a:r>
          </a:p>
          <a:p>
            <a:pPr marR="457200" algn="l">
              <a:defRPr sz="2000" b="1">
                <a:solidFill>
                  <a:srgbClr val="000000"/>
                </a:solidFill>
                <a:latin typeface="+mj-lt"/>
                <a:ea typeface="+mj-ea"/>
                <a:cs typeface="+mj-cs"/>
                <a:sym typeface="Georgia"/>
              </a:defRPr>
            </a:pPr>
            <a:endParaRPr sz="2200" dirty="0">
              <a:latin typeface="Times New Roman"/>
              <a:cs typeface="Times New Roman"/>
            </a:endParaRPr>
          </a:p>
          <a:p>
            <a:pPr marL="1135944" marR="457200" lvl="2" indent="-246944" algn="l">
              <a:buSzPct val="45000"/>
              <a:buBlip>
                <a:blip r:embed="rId2"/>
              </a:buBlip>
              <a:defRPr sz="2000">
                <a:solidFill>
                  <a:srgbClr val="000000"/>
                </a:solidFill>
                <a:latin typeface="+mj-lt"/>
                <a:ea typeface="+mj-ea"/>
                <a:cs typeface="+mj-cs"/>
                <a:sym typeface="Georgia"/>
              </a:defRPr>
            </a:pPr>
            <a:r>
              <a:rPr sz="2200" dirty="0">
                <a:latin typeface="Times New Roman"/>
                <a:cs typeface="Times New Roman"/>
              </a:rPr>
              <a:t>Always go beyond an observation.</a:t>
            </a:r>
          </a:p>
          <a:p>
            <a:pPr marL="1135944" marR="457200" lvl="2" indent="-246944" algn="l">
              <a:buSzPct val="45000"/>
              <a:buBlip>
                <a:blip r:embed="rId2"/>
              </a:buBlip>
              <a:defRPr sz="2000">
                <a:solidFill>
                  <a:srgbClr val="000000"/>
                </a:solidFill>
                <a:latin typeface="+mj-lt"/>
                <a:ea typeface="+mj-ea"/>
                <a:cs typeface="+mj-cs"/>
                <a:sym typeface="Georgia"/>
              </a:defRPr>
            </a:pPr>
            <a:r>
              <a:rPr sz="2200" dirty="0">
                <a:latin typeface="Times New Roman"/>
                <a:cs typeface="Times New Roman"/>
              </a:rPr>
              <a:t>When writing a comparative essay, go beyond noting the ways that two events (or characters) are "similar" or "different" and instead say </a:t>
            </a:r>
            <a:r>
              <a:rPr sz="2200" b="1" dirty="0">
                <a:latin typeface="Times New Roman"/>
                <a:cs typeface="Times New Roman"/>
              </a:rPr>
              <a:t>exactly</a:t>
            </a:r>
            <a:r>
              <a:rPr sz="2200" dirty="0">
                <a:latin typeface="Times New Roman"/>
                <a:cs typeface="Times New Roman"/>
              </a:rPr>
              <a:t> why they share some elements and differ in others </a:t>
            </a:r>
            <a:r>
              <a:rPr sz="2200" b="1" dirty="0">
                <a:latin typeface="Times New Roman"/>
                <a:cs typeface="Times New Roman"/>
              </a:rPr>
              <a:t>and</a:t>
            </a:r>
            <a:r>
              <a:rPr sz="2200" dirty="0">
                <a:latin typeface="Times New Roman"/>
                <a:cs typeface="Times New Roman"/>
              </a:rPr>
              <a:t> then discuss what the significance of those shared or differing element actually is according to your analysis.</a:t>
            </a:r>
          </a:p>
          <a:p>
            <a:pPr marL="1135944" marR="457200" lvl="2" indent="-246944" algn="l">
              <a:buSzPct val="45000"/>
              <a:buBlip>
                <a:blip r:embed="rId2"/>
              </a:buBlip>
              <a:defRPr sz="2000">
                <a:solidFill>
                  <a:srgbClr val="000000"/>
                </a:solidFill>
                <a:latin typeface="+mj-lt"/>
                <a:ea typeface="+mj-ea"/>
                <a:cs typeface="+mj-cs"/>
                <a:sym typeface="Georgia"/>
              </a:defRPr>
            </a:pPr>
            <a:r>
              <a:rPr sz="2200" dirty="0">
                <a:latin typeface="Times New Roman"/>
                <a:cs typeface="Times New Roman"/>
              </a:rPr>
              <a:t>Don’t worry about signaling your argument to the reader; you </a:t>
            </a:r>
            <a:r>
              <a:rPr sz="2200" b="1" dirty="0">
                <a:latin typeface="Times New Roman"/>
                <a:cs typeface="Times New Roman"/>
              </a:rPr>
              <a:t>should signpost</a:t>
            </a:r>
            <a:r>
              <a:rPr sz="2200" dirty="0">
                <a:latin typeface="Times New Roman"/>
                <a:cs typeface="Times New Roman"/>
              </a:rPr>
              <a:t> your argument. You want to give the reader something to read for: specifically, you want to set up the grounds of your argument and then go on to systematically prove it </a:t>
            </a:r>
          </a:p>
          <a:p>
            <a:pPr marL="914400" marR="457200" algn="l">
              <a:defRPr sz="2000">
                <a:solidFill>
                  <a:srgbClr val="000000"/>
                </a:solidFill>
                <a:latin typeface="+mj-lt"/>
                <a:ea typeface="+mj-ea"/>
                <a:cs typeface="+mj-cs"/>
                <a:sym typeface="Georgia"/>
              </a:defRPr>
            </a:pPr>
            <a:endParaRPr sz="2200" dirty="0">
              <a:latin typeface="Times New Roman"/>
              <a:cs typeface="Times New Roman"/>
            </a:endParaRPr>
          </a:p>
          <a:p>
            <a:pPr marR="457200" algn="l">
              <a:defRPr sz="2000" b="1">
                <a:solidFill>
                  <a:srgbClr val="000000"/>
                </a:solidFill>
                <a:latin typeface="+mj-lt"/>
                <a:ea typeface="+mj-ea"/>
                <a:cs typeface="+mj-cs"/>
                <a:sym typeface="Georgia"/>
              </a:defRPr>
            </a:pPr>
            <a:r>
              <a:rPr sz="2200" dirty="0">
                <a:latin typeface="Times New Roman"/>
                <a:cs typeface="Times New Roman"/>
              </a:rPr>
              <a:t>3. Is your thesis arguable?  Is there evidence to support your reading?</a:t>
            </a:r>
            <a:r>
              <a:rPr sz="2200" b="0" dirty="0">
                <a:latin typeface="Times New Roman"/>
                <a:cs typeface="Times New Roman"/>
              </a:rPr>
              <a:t> [again this gets answered in the prewriting phase]</a:t>
            </a:r>
          </a:p>
          <a:p>
            <a:pPr marL="457200" marR="457200" algn="l">
              <a:defRPr sz="2000">
                <a:solidFill>
                  <a:srgbClr val="000000"/>
                </a:solidFill>
                <a:latin typeface="+mj-lt"/>
                <a:ea typeface="+mj-ea"/>
                <a:cs typeface="+mj-cs"/>
                <a:sym typeface="Georgia"/>
              </a:defRPr>
            </a:pPr>
            <a:endParaRPr sz="2200" b="0" dirty="0">
              <a:latin typeface="Times New Roman"/>
              <a:cs typeface="Times New Roman"/>
            </a:endParaRPr>
          </a:p>
          <a:p>
            <a:pPr marL="457200" marR="457200" algn="l">
              <a:defRPr sz="2000" b="1">
                <a:solidFill>
                  <a:srgbClr val="000000"/>
                </a:solidFill>
                <a:latin typeface="+mj-lt"/>
                <a:ea typeface="+mj-ea"/>
                <a:cs typeface="+mj-cs"/>
                <a:sym typeface="Georgia"/>
              </a:defRPr>
            </a:pPr>
            <a:r>
              <a:rPr sz="2200" dirty="0">
                <a:latin typeface="Times New Roman"/>
                <a:cs typeface="Times New Roman"/>
              </a:rPr>
              <a:t>DO NOT LET THE DRAFT THESIS DETERMINE WHAT YOU FIND!  Your argument should emerge out of what you find in the text (or texts). It may be that after writing your first few drafts, you determine that your thesis needs revision.</a:t>
            </a:r>
          </a:p>
          <a:p>
            <a:pPr marL="457200" marR="457200" algn="l">
              <a:defRPr sz="1200" b="1">
                <a:solidFill>
                  <a:srgbClr val="000000"/>
                </a:solidFill>
                <a:latin typeface="Times New Roman"/>
                <a:ea typeface="Times New Roman"/>
                <a:cs typeface="Times New Roman"/>
                <a:sym typeface="Times New Roman"/>
              </a:defRPr>
            </a:pP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roblems in Thesis Statements:…"/>
          <p:cNvSpPr txBox="1"/>
          <p:nvPr/>
        </p:nvSpPr>
        <p:spPr>
          <a:xfrm>
            <a:off x="1188545" y="3311012"/>
            <a:ext cx="11283038" cy="356422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R="457200" algn="l">
              <a:lnSpc>
                <a:spcPts val="3400"/>
              </a:lnSpc>
              <a:defRPr sz="1650" b="1">
                <a:solidFill>
                  <a:srgbClr val="000000"/>
                </a:solidFill>
                <a:latin typeface="+mj-lt"/>
                <a:ea typeface="+mj-ea"/>
                <a:cs typeface="+mj-cs"/>
                <a:sym typeface="Georgia"/>
              </a:defRPr>
            </a:pPr>
            <a:endParaRPr sz="2800" b="0" dirty="0"/>
          </a:p>
          <a:p>
            <a:pPr marR="457200" algn="l">
              <a:lnSpc>
                <a:spcPts val="3400"/>
              </a:lnSpc>
              <a:defRPr sz="1650" b="1">
                <a:solidFill>
                  <a:srgbClr val="000000"/>
                </a:solidFill>
                <a:latin typeface="+mj-lt"/>
                <a:ea typeface="+mj-ea"/>
                <a:cs typeface="+mj-cs"/>
                <a:sym typeface="Georgia"/>
              </a:defRPr>
            </a:pPr>
            <a:r>
              <a:rPr lang="en-US" sz="2000" dirty="0">
                <a:solidFill>
                  <a:srgbClr val="000000"/>
                </a:solidFill>
                <a:latin typeface="Times New Roman"/>
                <a:cs typeface="Times New Roman"/>
                <a:sym typeface="Georgia"/>
              </a:rPr>
              <a:t>Problems in Thesis Statements:</a:t>
            </a:r>
          </a:p>
          <a:p>
            <a:pPr marR="457200" algn="l">
              <a:lnSpc>
                <a:spcPts val="3400"/>
              </a:lnSpc>
              <a:defRPr sz="1650" b="1">
                <a:solidFill>
                  <a:srgbClr val="000000"/>
                </a:solidFill>
                <a:latin typeface="+mj-lt"/>
                <a:ea typeface="+mj-ea"/>
                <a:cs typeface="+mj-cs"/>
                <a:sym typeface="Georgia"/>
              </a:defRPr>
            </a:pPr>
            <a:endParaRPr lang="en-US" sz="2000" dirty="0">
              <a:solidFill>
                <a:srgbClr val="000000"/>
              </a:solidFill>
              <a:latin typeface="Times New Roman"/>
              <a:cs typeface="Times New Roman"/>
              <a:sym typeface="Georgia"/>
            </a:endParaRPr>
          </a:p>
          <a:p>
            <a:pPr marR="457200" algn="l">
              <a:lnSpc>
                <a:spcPts val="3400"/>
              </a:lnSpc>
              <a:defRPr sz="1650" b="1">
                <a:solidFill>
                  <a:srgbClr val="000000"/>
                </a:solidFill>
                <a:latin typeface="+mj-lt"/>
                <a:ea typeface="+mj-ea"/>
                <a:cs typeface="+mj-cs"/>
                <a:sym typeface="Georgia"/>
              </a:defRPr>
            </a:pPr>
            <a:r>
              <a:rPr lang="en-US" sz="2000" dirty="0">
                <a:solidFill>
                  <a:srgbClr val="000000"/>
                </a:solidFill>
                <a:latin typeface="Times New Roman"/>
                <a:cs typeface="Times New Roman"/>
                <a:sym typeface="Georgia"/>
              </a:rPr>
              <a:t>The "Safari" thesis: A thesis statement that takes us on a tour of a novel's patterns.</a:t>
            </a:r>
          </a:p>
          <a:p>
            <a:pPr marR="457200" algn="l">
              <a:lnSpc>
                <a:spcPts val="3400"/>
              </a:lnSpc>
              <a:defRPr sz="1650" b="1">
                <a:solidFill>
                  <a:srgbClr val="000000"/>
                </a:solidFill>
                <a:latin typeface="+mj-lt"/>
                <a:ea typeface="+mj-ea"/>
                <a:cs typeface="+mj-cs"/>
                <a:sym typeface="Georgia"/>
              </a:defRPr>
            </a:pPr>
            <a:r>
              <a:rPr lang="en-US" sz="2000" dirty="0">
                <a:latin typeface="Times New Roman"/>
                <a:cs typeface="Times New Roman"/>
              </a:rPr>
              <a:t>For example, “Anne Radcliffe’s novel uses supernatural imagery to make the novel mysterious.” </a:t>
            </a:r>
          </a:p>
          <a:p>
            <a:pPr marR="457200" algn="l">
              <a:lnSpc>
                <a:spcPts val="3400"/>
              </a:lnSpc>
              <a:defRPr sz="1650">
                <a:solidFill>
                  <a:srgbClr val="000000"/>
                </a:solidFill>
                <a:latin typeface="+mj-lt"/>
                <a:ea typeface="+mj-ea"/>
                <a:cs typeface="+mj-cs"/>
                <a:sym typeface="Georgia"/>
              </a:defRPr>
            </a:pPr>
            <a:endParaRPr lang="en-US" sz="2000" dirty="0">
              <a:latin typeface="Times New Roman"/>
              <a:cs typeface="Times New Roman"/>
            </a:endParaRPr>
          </a:p>
          <a:p>
            <a:pPr marR="457200" algn="l">
              <a:lnSpc>
                <a:spcPts val="3400"/>
              </a:lnSpc>
              <a:defRPr sz="1650">
                <a:solidFill>
                  <a:srgbClr val="000000"/>
                </a:solidFill>
                <a:latin typeface="+mj-lt"/>
                <a:ea typeface="+mj-ea"/>
                <a:cs typeface="+mj-cs"/>
                <a:sym typeface="Georgia"/>
              </a:defRPr>
            </a:pPr>
            <a:endParaRPr sz="2000" dirty="0">
              <a:latin typeface="Times New Roman"/>
              <a:cs typeface="Times New Roman"/>
            </a:endParaRPr>
          </a:p>
          <a:p>
            <a:pPr marR="457200" algn="l">
              <a:lnSpc>
                <a:spcPts val="3400"/>
              </a:lnSpc>
              <a:defRPr sz="1650">
                <a:solidFill>
                  <a:srgbClr val="000000"/>
                </a:solidFill>
                <a:latin typeface="+mj-lt"/>
                <a:ea typeface="+mj-ea"/>
                <a:cs typeface="+mj-cs"/>
                <a:sym typeface="Georgia"/>
              </a:defRPr>
            </a:pPr>
            <a:endParaRPr sz="2000" dirty="0">
              <a:latin typeface="Times New Roman"/>
              <a:cs typeface="Times New Roman"/>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363929"/>
      </a:dk1>
      <a:lt1>
        <a:srgbClr val="191039"/>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eorgia"/>
        <a:ea typeface="Georgia"/>
        <a:cs typeface="Georgia"/>
      </a:majorFont>
      <a:minorFont>
        <a:latin typeface="Optima"/>
        <a:ea typeface="Optima"/>
        <a:cs typeface="Opti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63929"/>
            </a:solidFill>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eorgia"/>
        <a:ea typeface="Georgia"/>
        <a:cs typeface="Georgia"/>
      </a:majorFont>
      <a:minorFont>
        <a:latin typeface="Optima"/>
        <a:ea typeface="Optima"/>
        <a:cs typeface="Opti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63929"/>
            </a:solidFill>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260</TotalTime>
  <Words>1398</Words>
  <Application>Microsoft Macintosh PowerPoint</Application>
  <PresentationFormat>Custom</PresentationFormat>
  <Paragraphs>161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Georgia</vt:lpstr>
      <vt:lpstr>Lucida Grande</vt:lpstr>
      <vt:lpstr>Optima</vt:lpstr>
      <vt:lpstr>Times New Roman</vt:lpstr>
      <vt:lpstr>White</vt:lpstr>
      <vt:lpstr>Writing a Literary Essay</vt:lpstr>
      <vt:lpstr>Pre-writing</vt:lpstr>
      <vt:lpstr>One Strategy (which will work either with an essay prompt or when working without one) • Pick up to three larger topics that might be fruitful for analysis.  What's interesting, significant, strange, or revealing in this text?  NOTE that you won't be writing on all of these topics. Ultimately you should pick one (or maybe two if they're related) as the focus of your essay, but if you're casting about for ideas, you can explore each topic to see which one "works."  • Now make a list of details (evidence) from the story that relate to one of these larger topics.  Quote specifics from your text. • Now fill in the blank as many times as possible for the first piece of evidence: This detail might suggest _______.  THIS is the interpretation.  (When you're finished – move on to the next piece of evidence, and so on . . . )</vt:lpstr>
      <vt:lpstr>PowerPoint Presentation</vt:lpstr>
      <vt:lpstr>PowerPoint Presentation</vt:lpstr>
      <vt:lpstr>Thesis Statement and First Paragraphs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Paragraph Structure and Argument</vt:lpstr>
      <vt:lpstr>MLA Documentation</vt:lpstr>
      <vt:lpstr>Quotations</vt:lpstr>
      <vt:lpstr>PowerPoint Presentation</vt:lpstr>
      <vt:lpstr>Useful Purdue Owl Links</vt:lpstr>
      <vt:lpstr>Formatting</vt:lpstr>
      <vt:lpstr>How to cite an excerpt in English 4460</vt:lpstr>
      <vt:lpstr>Language</vt:lpstr>
      <vt:lpstr>En-Title the Essay   A title should entice your reader into reading the essay by suggesting content and argument. It should also note the author(s) and (ideally) the title(s) of the work(s) you will be discussing.  Rules of grammar still apply!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Literary Essay</dc:title>
  <cp:lastModifiedBy>Roxanne Eberle</cp:lastModifiedBy>
  <cp:revision>10</cp:revision>
  <dcterms:modified xsi:type="dcterms:W3CDTF">2019-08-27T20:55:44Z</dcterms:modified>
</cp:coreProperties>
</file>