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91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474"/>
    <p:restoredTop sz="95775"/>
  </p:normalViewPr>
  <p:slideViewPr>
    <p:cSldViewPr snapToGrid="0">
      <p:cViewPr>
        <p:scale>
          <a:sx n="80" d="100"/>
          <a:sy n="80" d="100"/>
        </p:scale>
        <p:origin x="600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https://d.docs.live.net/5078747c7b9dc359/Documents/Citizen%20Coralwatch%20Template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https://d.docs.live.net/5078747c7b9dc359/Documents/Citizen%20Coralwatch%20Template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https://d.docs.live.net/5078747c7b9dc359/Documents/Citizen%20Coralwatch%20Template.xls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5078747c7b9dc359/Documents/Coralwatch%20old%20dat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25" b="1" i="0" u="none" strike="noStrike" baseline="0">
                <a:solidFill>
                  <a:srgbClr val="00009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Coral Colour Scores and % Frequency: Healthy</a:t>
            </a:r>
          </a:p>
        </c:rich>
      </c:tx>
      <c:layout>
        <c:manualLayout>
          <c:xMode val="edge"/>
          <c:yMode val="edge"/>
          <c:x val="0.23060804899387577"/>
          <c:y val="4.0229766361172065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31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1530404224402702"/>
          <c:y val="0.17816079455089703"/>
          <c:w val="0.81341760710331901"/>
          <c:h val="0.57471224048676495"/>
        </c:manualLayout>
      </c:layout>
      <c:bar3DChart>
        <c:barDir val="col"/>
        <c:grouping val="clustered"/>
        <c:varyColors val="0"/>
        <c:ser>
          <c:idx val="1"/>
          <c:order val="0"/>
          <c:tx>
            <c:strRef>
              <c:f>'[Citizen Coralwatch Template.xls]Reef Evaluation'!$B$23</c:f>
              <c:strCache>
                <c:ptCount val="1"/>
                <c:pt idx="0">
                  <c:v>% Frequency</c:v>
                </c:pt>
              </c:strCache>
            </c:strRef>
          </c:tx>
          <c:spPr>
            <a:solidFill>
              <a:srgbClr val="CCCC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1"/>
            <c:invertIfNegative val="0"/>
            <c:bubble3D val="0"/>
            <c:spPr>
              <a:solidFill>
                <a:srgbClr val="CCFFCC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E752-6B4E-A661-B882CFDDD091}"/>
              </c:ext>
            </c:extLst>
          </c:dPt>
          <c:dPt>
            <c:idx val="2"/>
            <c:invertIfNegative val="0"/>
            <c:bubble3D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E752-6B4E-A661-B882CFDDD091}"/>
              </c:ext>
            </c:extLst>
          </c:dPt>
          <c:dPt>
            <c:idx val="3"/>
            <c:invertIfNegative val="0"/>
            <c:bubble3D val="0"/>
            <c:spPr>
              <a:solidFill>
                <a:srgbClr val="3366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E752-6B4E-A661-B882CFDDD091}"/>
              </c:ext>
            </c:extLst>
          </c:dPt>
          <c:dPt>
            <c:idx val="4"/>
            <c:invertIfNegative val="0"/>
            <c:bubble3D val="0"/>
            <c:spPr>
              <a:solidFill>
                <a:srgbClr val="00009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E752-6B4E-A661-B882CFDDD091}"/>
              </c:ext>
            </c:extLst>
          </c:dPt>
          <c:dPt>
            <c:idx val="5"/>
            <c:invertIfNegative val="0"/>
            <c:bubble3D val="0"/>
            <c:spPr>
              <a:solidFill>
                <a:srgbClr val="00009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E752-6B4E-A661-B882CFDDD091}"/>
              </c:ext>
            </c:extLst>
          </c:dPt>
          <c:val>
            <c:numRef>
              <c:f>'[Citizen Coralwatch Template.xls]Reef Evaluation'!$B$24:$B$29</c:f>
              <c:numCache>
                <c:formatCode>General</c:formatCode>
                <c:ptCount val="6"/>
                <c:pt idx="0">
                  <c:v>0</c:v>
                </c:pt>
                <c:pt idx="1">
                  <c:v>2.02</c:v>
                </c:pt>
                <c:pt idx="2">
                  <c:v>25.26</c:v>
                </c:pt>
                <c:pt idx="3">
                  <c:v>47.47</c:v>
                </c:pt>
                <c:pt idx="4">
                  <c:v>23.23</c:v>
                </c:pt>
                <c:pt idx="5">
                  <c:v>2.02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752-6B4E-A661-B882CFDDD0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977223728"/>
        <c:axId val="1"/>
        <c:axId val="0"/>
      </c:bar3DChart>
      <c:catAx>
        <c:axId val="19772237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Coral Colour Score</a:t>
                </a:r>
              </a:p>
            </c:rich>
          </c:tx>
          <c:layout>
            <c:manualLayout>
              <c:xMode val="edge"/>
              <c:yMode val="edge"/>
              <c:x val="0.42767308253135022"/>
              <c:y val="0.8505744159029302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85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</a:t>
                </a:r>
              </a:p>
            </c:rich>
          </c:tx>
          <c:layout>
            <c:manualLayout>
              <c:xMode val="edge"/>
              <c:yMode val="edge"/>
              <c:x val="0.11320749489647128"/>
              <c:y val="0.3735626694204208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97722372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25" b="1" i="0" u="none" strike="noStrike" baseline="0">
                <a:solidFill>
                  <a:srgbClr val="DD0806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Coral Colour Scores and % Frequency: Bleached</a:t>
            </a:r>
          </a:p>
        </c:rich>
      </c:tx>
      <c:layout>
        <c:manualLayout>
          <c:xMode val="edge"/>
          <c:yMode val="edge"/>
          <c:x val="0.2280336792466561"/>
          <c:y val="4.597693730906588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33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2050303235224118E-2"/>
          <c:y val="0.16091942733629408"/>
          <c:w val="0.78870373453817022"/>
          <c:h val="0.5977007301062360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'[Citizen Coralwatch Template.xls]Reef Evaluation'!$B$37</c:f>
              <c:strCache>
                <c:ptCount val="1"/>
                <c:pt idx="0">
                  <c:v>% Frequency</c:v>
                </c:pt>
              </c:strCache>
            </c:strRef>
          </c:tx>
          <c:spPr>
            <a:solidFill>
              <a:srgbClr val="CCCC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1"/>
            <c:invertIfNegative val="0"/>
            <c:bubble3D val="0"/>
            <c:spPr>
              <a:solidFill>
                <a:srgbClr val="CCFFCC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9C01-B74C-9BE6-9E5895F70012}"/>
              </c:ext>
            </c:extLst>
          </c:dPt>
          <c:dPt>
            <c:idx val="2"/>
            <c:invertIfNegative val="0"/>
            <c:bubble3D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9C01-B74C-9BE6-9E5895F70012}"/>
              </c:ext>
            </c:extLst>
          </c:dPt>
          <c:dPt>
            <c:idx val="3"/>
            <c:invertIfNegative val="0"/>
            <c:bubble3D val="0"/>
            <c:spPr>
              <a:solidFill>
                <a:srgbClr val="3366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9C01-B74C-9BE6-9E5895F70012}"/>
              </c:ext>
            </c:extLst>
          </c:dPt>
          <c:dPt>
            <c:idx val="4"/>
            <c:invertIfNegative val="0"/>
            <c:bubble3D val="0"/>
            <c:spPr>
              <a:solidFill>
                <a:srgbClr val="333399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9C01-B74C-9BE6-9E5895F70012}"/>
              </c:ext>
            </c:extLst>
          </c:dPt>
          <c:dPt>
            <c:idx val="5"/>
            <c:invertIfNegative val="0"/>
            <c:bubble3D val="0"/>
            <c:spPr>
              <a:solidFill>
                <a:srgbClr val="00009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9C01-B74C-9BE6-9E5895F70012}"/>
              </c:ext>
            </c:extLst>
          </c:dPt>
          <c:val>
            <c:numRef>
              <c:f>'[Citizen Coralwatch Template.xls]Reef Evaluation'!$B$38:$B$43</c:f>
              <c:numCache>
                <c:formatCode>General</c:formatCode>
                <c:ptCount val="6"/>
                <c:pt idx="0">
                  <c:v>63.25</c:v>
                </c:pt>
                <c:pt idx="1">
                  <c:v>21.34</c:v>
                </c:pt>
                <c:pt idx="2">
                  <c:v>10.14</c:v>
                </c:pt>
                <c:pt idx="3">
                  <c:v>2.16</c:v>
                </c:pt>
                <c:pt idx="4">
                  <c:v>3.11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C01-B74C-9BE6-9E5895F700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984907776"/>
        <c:axId val="1"/>
        <c:axId val="0"/>
      </c:bar3DChart>
      <c:catAx>
        <c:axId val="19849077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Coral Colour Score </a:t>
                </a:r>
              </a:p>
            </c:rich>
          </c:tx>
          <c:layout>
            <c:manualLayout>
              <c:xMode val="edge"/>
              <c:yMode val="edge"/>
              <c:x val="0.39121370457158661"/>
              <c:y val="0.8563215868508240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85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0.1192469471815099"/>
              <c:y val="0.3678154984725270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98490777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25" b="1" i="0" u="none" strike="noStrike" baseline="0">
                <a:solidFill>
                  <a:srgbClr val="00808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Coral Colour Scores and % Frequency: Your Survey </a:t>
            </a:r>
          </a:p>
        </c:rich>
      </c:tx>
      <c:layout>
        <c:manualLayout>
          <c:xMode val="edge"/>
          <c:yMode val="edge"/>
          <c:x val="0.20502103133596286"/>
          <c:y val="4.0229998498144133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31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878672200526503"/>
          <c:y val="0.17241367214603004"/>
          <c:w val="0.82217657207825201"/>
          <c:h val="0.563217995677029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'D:\Blue Citizens\06 Citizen Science\CoralWatch\May 2017\[Reef Fingerprint Spreadsheet UGA 13 May 2017 AllData.xls]Data Summary'!$B$36</c:f>
              <c:strCache>
                <c:ptCount val="1"/>
                <c:pt idx="0">
                  <c:v>% Frequency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CE35-4845-B997-41991B3BB783}"/>
              </c:ext>
            </c:extLst>
          </c:dPt>
          <c:dPt>
            <c:idx val="1"/>
            <c:invertIfNegative val="0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CE35-4845-B997-41991B3BB783}"/>
              </c:ext>
            </c:extLst>
          </c:dPt>
          <c:dPt>
            <c:idx val="3"/>
            <c:invertIfNegative val="0"/>
            <c:bubble3D val="0"/>
            <c:spPr>
              <a:solidFill>
                <a:srgbClr val="3366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CE35-4845-B997-41991B3BB783}"/>
              </c:ext>
            </c:extLst>
          </c:dPt>
          <c:dPt>
            <c:idx val="4"/>
            <c:invertIfNegative val="0"/>
            <c:bubble3D val="0"/>
            <c:spPr>
              <a:solidFill>
                <a:srgbClr val="0000D4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CE35-4845-B997-41991B3BB783}"/>
              </c:ext>
            </c:extLst>
          </c:dPt>
          <c:dPt>
            <c:idx val="5"/>
            <c:invertIfNegative val="0"/>
            <c:bubble3D val="0"/>
            <c:spPr>
              <a:solidFill>
                <a:srgbClr val="00009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CE35-4845-B997-41991B3BB783}"/>
              </c:ext>
            </c:extLst>
          </c:dPt>
          <c:val>
            <c:numRef>
              <c:f>'[Citizen Coralwatch Template.xls]Reef Evaluation'!$B$52:$B$57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48</c:v>
                </c:pt>
                <c:pt idx="3">
                  <c:v>134</c:v>
                </c:pt>
                <c:pt idx="4">
                  <c:v>57</c:v>
                </c:pt>
                <c:pt idx="5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E35-4845-B997-41991B3BB7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984918336"/>
        <c:axId val="1"/>
        <c:axId val="0"/>
      </c:bar3DChart>
      <c:catAx>
        <c:axId val="19849183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Coral colour scores </a:t>
                </a:r>
              </a:p>
            </c:rich>
          </c:tx>
          <c:layout>
            <c:manualLayout>
              <c:xMode val="edge"/>
              <c:yMode val="edge"/>
              <c:x val="0.41841049674705638"/>
              <c:y val="0.839080006007423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85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0.13807545082742662"/>
              <c:y val="0.362068699178270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98491833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93718354752790833"/>
          <c:y val="0.51227831534682144"/>
          <c:w val="4.2515173126464578E-2"/>
          <c:h val="0.38965864961702679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 rtl="0">
            <a:defRPr sz="78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Average colour score over time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0339672262739E-2"/>
          <c:y val="0.156004206098843"/>
          <c:w val="0.96813295116683096"/>
          <c:h val="0.58658983084527705"/>
        </c:manualLayout>
      </c:layout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86"/>
            <c:marker>
              <c:symbol val="circle"/>
              <c:size val="5"/>
              <c:spPr>
                <a:solidFill>
                  <a:srgbClr val="FF0000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A260-A94E-AC20-4B16F9D3E7B7}"/>
              </c:ext>
            </c:extLst>
          </c:dPt>
          <c:xVal>
            <c:numRef>
              <c:f>'[Coralwatch old data.xlsx]Ave score over time'!$A$5:$A$91</c:f>
              <c:numCache>
                <c:formatCode>m/d/yyyy</c:formatCode>
                <c:ptCount val="87"/>
                <c:pt idx="0">
                  <c:v>40959</c:v>
                </c:pt>
                <c:pt idx="1">
                  <c:v>40977</c:v>
                </c:pt>
                <c:pt idx="2">
                  <c:v>41111</c:v>
                </c:pt>
                <c:pt idx="3">
                  <c:v>41323</c:v>
                </c:pt>
                <c:pt idx="4">
                  <c:v>41324</c:v>
                </c:pt>
                <c:pt idx="5">
                  <c:v>41453</c:v>
                </c:pt>
                <c:pt idx="6">
                  <c:v>41471</c:v>
                </c:pt>
                <c:pt idx="7">
                  <c:v>41525</c:v>
                </c:pt>
                <c:pt idx="8">
                  <c:v>41726</c:v>
                </c:pt>
                <c:pt idx="9">
                  <c:v>41753</c:v>
                </c:pt>
                <c:pt idx="10">
                  <c:v>41757</c:v>
                </c:pt>
                <c:pt idx="11">
                  <c:v>41758</c:v>
                </c:pt>
                <c:pt idx="12">
                  <c:v>41759</c:v>
                </c:pt>
                <c:pt idx="13">
                  <c:v>41761</c:v>
                </c:pt>
                <c:pt idx="14">
                  <c:v>41787</c:v>
                </c:pt>
                <c:pt idx="15">
                  <c:v>42120</c:v>
                </c:pt>
                <c:pt idx="16">
                  <c:v>42121</c:v>
                </c:pt>
                <c:pt idx="17">
                  <c:v>42122</c:v>
                </c:pt>
                <c:pt idx="18">
                  <c:v>42123</c:v>
                </c:pt>
                <c:pt idx="19">
                  <c:v>42434</c:v>
                </c:pt>
                <c:pt idx="20">
                  <c:v>42461</c:v>
                </c:pt>
                <c:pt idx="21">
                  <c:v>42492</c:v>
                </c:pt>
                <c:pt idx="22">
                  <c:v>42493</c:v>
                </c:pt>
                <c:pt idx="23">
                  <c:v>42494</c:v>
                </c:pt>
                <c:pt idx="24">
                  <c:v>42495</c:v>
                </c:pt>
                <c:pt idx="25">
                  <c:v>42496</c:v>
                </c:pt>
                <c:pt idx="26">
                  <c:v>42511</c:v>
                </c:pt>
                <c:pt idx="27">
                  <c:v>42664</c:v>
                </c:pt>
                <c:pt idx="28">
                  <c:v>42665</c:v>
                </c:pt>
                <c:pt idx="29">
                  <c:v>42702</c:v>
                </c:pt>
                <c:pt idx="30">
                  <c:v>42780</c:v>
                </c:pt>
                <c:pt idx="31">
                  <c:v>42812</c:v>
                </c:pt>
                <c:pt idx="32">
                  <c:v>42856</c:v>
                </c:pt>
                <c:pt idx="33">
                  <c:v>42858</c:v>
                </c:pt>
                <c:pt idx="34">
                  <c:v>42863</c:v>
                </c:pt>
                <c:pt idx="35">
                  <c:v>42864</c:v>
                </c:pt>
                <c:pt idx="36">
                  <c:v>42865</c:v>
                </c:pt>
                <c:pt idx="37">
                  <c:v>42867</c:v>
                </c:pt>
                <c:pt idx="38">
                  <c:v>42871</c:v>
                </c:pt>
                <c:pt idx="39">
                  <c:v>42875</c:v>
                </c:pt>
                <c:pt idx="40">
                  <c:v>42923</c:v>
                </c:pt>
                <c:pt idx="41">
                  <c:v>42924</c:v>
                </c:pt>
                <c:pt idx="42">
                  <c:v>43006</c:v>
                </c:pt>
                <c:pt idx="43">
                  <c:v>43017</c:v>
                </c:pt>
                <c:pt idx="44">
                  <c:v>43099</c:v>
                </c:pt>
                <c:pt idx="45">
                  <c:v>43227</c:v>
                </c:pt>
                <c:pt idx="46">
                  <c:v>43228</c:v>
                </c:pt>
                <c:pt idx="47">
                  <c:v>43229</c:v>
                </c:pt>
                <c:pt idx="48">
                  <c:v>43230</c:v>
                </c:pt>
                <c:pt idx="49">
                  <c:v>43234</c:v>
                </c:pt>
                <c:pt idx="50">
                  <c:v>43238</c:v>
                </c:pt>
                <c:pt idx="51">
                  <c:v>43464</c:v>
                </c:pt>
                <c:pt idx="52">
                  <c:v>43497</c:v>
                </c:pt>
                <c:pt idx="53">
                  <c:v>43531</c:v>
                </c:pt>
                <c:pt idx="54">
                  <c:v>43532</c:v>
                </c:pt>
                <c:pt idx="55">
                  <c:v>43533</c:v>
                </c:pt>
                <c:pt idx="56">
                  <c:v>43570</c:v>
                </c:pt>
                <c:pt idx="57">
                  <c:v>43571</c:v>
                </c:pt>
                <c:pt idx="58">
                  <c:v>43573</c:v>
                </c:pt>
                <c:pt idx="59">
                  <c:v>43633</c:v>
                </c:pt>
                <c:pt idx="60">
                  <c:v>43634</c:v>
                </c:pt>
                <c:pt idx="61">
                  <c:v>43635</c:v>
                </c:pt>
                <c:pt idx="62">
                  <c:v>43760</c:v>
                </c:pt>
                <c:pt idx="63">
                  <c:v>43761</c:v>
                </c:pt>
                <c:pt idx="64">
                  <c:v>43788</c:v>
                </c:pt>
                <c:pt idx="65">
                  <c:v>43789</c:v>
                </c:pt>
                <c:pt idx="66">
                  <c:v>43792</c:v>
                </c:pt>
                <c:pt idx="67">
                  <c:v>43793</c:v>
                </c:pt>
                <c:pt idx="68">
                  <c:v>43794</c:v>
                </c:pt>
                <c:pt idx="69">
                  <c:v>43908</c:v>
                </c:pt>
                <c:pt idx="70">
                  <c:v>44159</c:v>
                </c:pt>
                <c:pt idx="71">
                  <c:v>44160</c:v>
                </c:pt>
                <c:pt idx="72">
                  <c:v>44161</c:v>
                </c:pt>
                <c:pt idx="73">
                  <c:v>44293</c:v>
                </c:pt>
                <c:pt idx="74">
                  <c:v>44295</c:v>
                </c:pt>
                <c:pt idx="75">
                  <c:v>44339</c:v>
                </c:pt>
                <c:pt idx="76">
                  <c:v>44341</c:v>
                </c:pt>
                <c:pt idx="77">
                  <c:v>44364</c:v>
                </c:pt>
                <c:pt idx="78">
                  <c:v>44523.041666666664</c:v>
                </c:pt>
                <c:pt idx="79">
                  <c:v>44524.041666666664</c:v>
                </c:pt>
                <c:pt idx="80">
                  <c:v>44525.041666666664</c:v>
                </c:pt>
                <c:pt idx="81">
                  <c:v>44625</c:v>
                </c:pt>
                <c:pt idx="82">
                  <c:v>44627</c:v>
                </c:pt>
                <c:pt idx="83">
                  <c:v>44887.041666666664</c:v>
                </c:pt>
                <c:pt idx="84">
                  <c:v>44888.041666666664</c:v>
                </c:pt>
                <c:pt idx="85">
                  <c:v>44986.041666666664</c:v>
                </c:pt>
                <c:pt idx="86">
                  <c:v>45071</c:v>
                </c:pt>
              </c:numCache>
            </c:numRef>
          </c:xVal>
          <c:yVal>
            <c:numRef>
              <c:f>'[Coralwatch old data.xlsx]Ave score over time'!$B$5:$B$91</c:f>
              <c:numCache>
                <c:formatCode>General</c:formatCode>
                <c:ptCount val="87"/>
                <c:pt idx="0">
                  <c:v>3.375</c:v>
                </c:pt>
                <c:pt idx="1">
                  <c:v>3.55</c:v>
                </c:pt>
                <c:pt idx="2">
                  <c:v>4.4120879120879124</c:v>
                </c:pt>
                <c:pt idx="3">
                  <c:v>4.1500000000000004</c:v>
                </c:pt>
                <c:pt idx="4">
                  <c:v>3.65</c:v>
                </c:pt>
                <c:pt idx="5">
                  <c:v>4.2</c:v>
                </c:pt>
                <c:pt idx="6">
                  <c:v>4.1749999999999998</c:v>
                </c:pt>
                <c:pt idx="7">
                  <c:v>3.95</c:v>
                </c:pt>
                <c:pt idx="8">
                  <c:v>3.4249999999999998</c:v>
                </c:pt>
                <c:pt idx="9">
                  <c:v>3.55</c:v>
                </c:pt>
                <c:pt idx="10">
                  <c:v>4.189910979228487</c:v>
                </c:pt>
                <c:pt idx="11">
                  <c:v>3.7070707070707072</c:v>
                </c:pt>
                <c:pt idx="12">
                  <c:v>3.5</c:v>
                </c:pt>
                <c:pt idx="13">
                  <c:v>3.55</c:v>
                </c:pt>
                <c:pt idx="14">
                  <c:v>3.7</c:v>
                </c:pt>
                <c:pt idx="15">
                  <c:v>4.916666666666667</c:v>
                </c:pt>
                <c:pt idx="16">
                  <c:v>3.4945848375451263</c:v>
                </c:pt>
                <c:pt idx="17">
                  <c:v>3.6151315789473686</c:v>
                </c:pt>
                <c:pt idx="18">
                  <c:v>2.65</c:v>
                </c:pt>
                <c:pt idx="19">
                  <c:v>3.5</c:v>
                </c:pt>
                <c:pt idx="20">
                  <c:v>3.375</c:v>
                </c:pt>
                <c:pt idx="21">
                  <c:v>3.3282828282828283</c:v>
                </c:pt>
                <c:pt idx="22">
                  <c:v>3.1454081632653059</c:v>
                </c:pt>
                <c:pt idx="23">
                  <c:v>3.2916666666666665</c:v>
                </c:pt>
                <c:pt idx="24">
                  <c:v>3.5808823529411766</c:v>
                </c:pt>
                <c:pt idx="25">
                  <c:v>4.0750000000000002</c:v>
                </c:pt>
                <c:pt idx="26">
                  <c:v>4.0999999999999996</c:v>
                </c:pt>
                <c:pt idx="27">
                  <c:v>3.6158536585365852</c:v>
                </c:pt>
                <c:pt idx="28">
                  <c:v>3.3</c:v>
                </c:pt>
                <c:pt idx="29">
                  <c:v>3.2899159663865545</c:v>
                </c:pt>
                <c:pt idx="30">
                  <c:v>4.083333333333333</c:v>
                </c:pt>
                <c:pt idx="31">
                  <c:v>3.9347014925373136</c:v>
                </c:pt>
                <c:pt idx="32">
                  <c:v>2.5882352941176472</c:v>
                </c:pt>
                <c:pt idx="33">
                  <c:v>4.1749999999999998</c:v>
                </c:pt>
                <c:pt idx="34">
                  <c:v>3.6169811320754719</c:v>
                </c:pt>
                <c:pt idx="35">
                  <c:v>3.4223602484472049</c:v>
                </c:pt>
                <c:pt idx="36">
                  <c:v>3.824074074074074</c:v>
                </c:pt>
                <c:pt idx="37">
                  <c:v>3.8809523809523809</c:v>
                </c:pt>
                <c:pt idx="38">
                  <c:v>3.7199170124481329</c:v>
                </c:pt>
                <c:pt idx="39">
                  <c:v>3.9624999999999999</c:v>
                </c:pt>
                <c:pt idx="40">
                  <c:v>3.0410447761194028</c:v>
                </c:pt>
                <c:pt idx="41">
                  <c:v>3.102112676056338</c:v>
                </c:pt>
                <c:pt idx="42">
                  <c:v>3.9333333333333331</c:v>
                </c:pt>
                <c:pt idx="43">
                  <c:v>3.5303030303030303</c:v>
                </c:pt>
                <c:pt idx="44">
                  <c:v>3.763235294117647</c:v>
                </c:pt>
                <c:pt idx="45">
                  <c:v>3.78</c:v>
                </c:pt>
                <c:pt idx="46">
                  <c:v>3.5731534090909092</c:v>
                </c:pt>
                <c:pt idx="47">
                  <c:v>3.7535714285714286</c:v>
                </c:pt>
                <c:pt idx="48">
                  <c:v>3.735981308411215</c:v>
                </c:pt>
                <c:pt idx="49">
                  <c:v>3.7650918635170605</c:v>
                </c:pt>
                <c:pt idx="50">
                  <c:v>3.8411764705882354</c:v>
                </c:pt>
                <c:pt idx="51">
                  <c:v>3.5483870967741935</c:v>
                </c:pt>
                <c:pt idx="52">
                  <c:v>3.4249999999999998</c:v>
                </c:pt>
                <c:pt idx="53">
                  <c:v>3.4925000000000002</c:v>
                </c:pt>
                <c:pt idx="54">
                  <c:v>3.7932692307692308</c:v>
                </c:pt>
                <c:pt idx="55">
                  <c:v>3.2868217054263567</c:v>
                </c:pt>
                <c:pt idx="56">
                  <c:v>3.6554307116104869</c:v>
                </c:pt>
                <c:pt idx="57">
                  <c:v>4.020161290322581</c:v>
                </c:pt>
                <c:pt idx="58">
                  <c:v>4.333333333333333</c:v>
                </c:pt>
                <c:pt idx="59">
                  <c:v>3.625</c:v>
                </c:pt>
                <c:pt idx="60">
                  <c:v>3.8</c:v>
                </c:pt>
                <c:pt idx="61">
                  <c:v>3.2250000000000001</c:v>
                </c:pt>
                <c:pt idx="62">
                  <c:v>3.731012658227848</c:v>
                </c:pt>
                <c:pt idx="63">
                  <c:v>3.9545454545454546</c:v>
                </c:pt>
                <c:pt idx="64">
                  <c:v>3.828125</c:v>
                </c:pt>
                <c:pt idx="65">
                  <c:v>4.0478260869565217</c:v>
                </c:pt>
                <c:pt idx="66">
                  <c:v>3.7229729729729728</c:v>
                </c:pt>
                <c:pt idx="67">
                  <c:v>4.0326797385620914</c:v>
                </c:pt>
                <c:pt idx="68">
                  <c:v>4.1896551724137927</c:v>
                </c:pt>
                <c:pt idx="69">
                  <c:v>3.7749999999999999</c:v>
                </c:pt>
                <c:pt idx="70">
                  <c:v>3.429184549356223</c:v>
                </c:pt>
                <c:pt idx="71">
                  <c:v>3.4550561797752808</c:v>
                </c:pt>
                <c:pt idx="72">
                  <c:v>3.32</c:v>
                </c:pt>
                <c:pt idx="73">
                  <c:v>3.74750499001996</c:v>
                </c:pt>
                <c:pt idx="74">
                  <c:v>4.2888888888888888</c:v>
                </c:pt>
                <c:pt idx="75">
                  <c:v>4.5750000000000002</c:v>
                </c:pt>
                <c:pt idx="76">
                  <c:v>3.8875000000000002</c:v>
                </c:pt>
                <c:pt idx="77">
                  <c:v>3.46875</c:v>
                </c:pt>
                <c:pt idx="78">
                  <c:v>4.1818181818181817</c:v>
                </c:pt>
                <c:pt idx="79">
                  <c:v>3.0867052023121389</c:v>
                </c:pt>
                <c:pt idx="80">
                  <c:v>3.4372549019607841</c:v>
                </c:pt>
                <c:pt idx="81">
                  <c:v>4.25</c:v>
                </c:pt>
                <c:pt idx="82">
                  <c:v>3.5750000000000002</c:v>
                </c:pt>
                <c:pt idx="83">
                  <c:v>3.9314720812182742</c:v>
                </c:pt>
                <c:pt idx="84">
                  <c:v>3.8947368421052633</c:v>
                </c:pt>
                <c:pt idx="85">
                  <c:v>3.0750000000000002</c:v>
                </c:pt>
                <c:pt idx="86">
                  <c:v>3.9268999999999998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A260-A94E-AC20-4B16F9D3E7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53136224"/>
        <c:axId val="1953146240"/>
      </c:scatterChart>
      <c:valAx>
        <c:axId val="19531362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/d/yyyy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3146240"/>
        <c:crosses val="autoZero"/>
        <c:crossBetween val="midCat"/>
        <c:majorUnit val="365"/>
      </c:valAx>
      <c:valAx>
        <c:axId val="1953146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000000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3136224"/>
        <c:crossesAt val="39000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289C-DFEC-F34E-BFCD-E1A159C814BD}" type="datetimeFigureOut">
              <a:rPr lang="en-US" smtClean="0"/>
              <a:t>5/26/23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67BF-C6A9-D64A-BEE9-E3173BBFC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641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289C-DFEC-F34E-BFCD-E1A159C814BD}" type="datetimeFigureOut">
              <a:rPr lang="en-US" smtClean="0"/>
              <a:t>5/26/23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67BF-C6A9-D64A-BEE9-E3173BBFC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748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289C-DFEC-F34E-BFCD-E1A159C814BD}" type="datetimeFigureOut">
              <a:rPr lang="en-US" smtClean="0"/>
              <a:t>5/26/23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67BF-C6A9-D64A-BEE9-E3173BBFC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243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289C-DFEC-F34E-BFCD-E1A159C814BD}" type="datetimeFigureOut">
              <a:rPr lang="en-US" smtClean="0"/>
              <a:t>5/26/23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67BF-C6A9-D64A-BEE9-E3173BBFC0D7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9643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289C-DFEC-F34E-BFCD-E1A159C814BD}" type="datetimeFigureOut">
              <a:rPr lang="en-US" smtClean="0"/>
              <a:t>5/26/23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67BF-C6A9-D64A-BEE9-E3173BBFC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0686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289C-DFEC-F34E-BFCD-E1A159C814BD}" type="datetimeFigureOut">
              <a:rPr lang="en-US" smtClean="0"/>
              <a:t>5/26/23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67BF-C6A9-D64A-BEE9-E3173BBFC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3099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289C-DFEC-F34E-BFCD-E1A159C814BD}" type="datetimeFigureOut">
              <a:rPr lang="en-US" smtClean="0"/>
              <a:t>5/26/23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67BF-C6A9-D64A-BEE9-E3173BBFC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0926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289C-DFEC-F34E-BFCD-E1A159C814BD}" type="datetimeFigureOut">
              <a:rPr lang="en-US" smtClean="0"/>
              <a:t>5/26/23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67BF-C6A9-D64A-BEE9-E3173BBFC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761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289C-DFEC-F34E-BFCD-E1A159C814BD}" type="datetimeFigureOut">
              <a:rPr lang="en-US" smtClean="0"/>
              <a:t>5/26/23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67BF-C6A9-D64A-BEE9-E3173BBFC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961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289C-DFEC-F34E-BFCD-E1A159C814BD}" type="datetimeFigureOut">
              <a:rPr lang="en-US" smtClean="0"/>
              <a:t>5/26/23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67BF-C6A9-D64A-BEE9-E3173BBFC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886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289C-DFEC-F34E-BFCD-E1A159C814BD}" type="datetimeFigureOut">
              <a:rPr lang="en-US" smtClean="0"/>
              <a:t>5/26/23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67BF-C6A9-D64A-BEE9-E3173BBFC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395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289C-DFEC-F34E-BFCD-E1A159C814BD}" type="datetimeFigureOut">
              <a:rPr lang="en-US" smtClean="0"/>
              <a:t>5/26/23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67BF-C6A9-D64A-BEE9-E3173BBFC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741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289C-DFEC-F34E-BFCD-E1A159C814BD}" type="datetimeFigureOut">
              <a:rPr lang="en-US" smtClean="0"/>
              <a:t>5/26/23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67BF-C6A9-D64A-BEE9-E3173BBFC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933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289C-DFEC-F34E-BFCD-E1A159C814BD}" type="datetimeFigureOut">
              <a:rPr lang="en-US" smtClean="0"/>
              <a:t>5/26/23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67BF-C6A9-D64A-BEE9-E3173BBFC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198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289C-DFEC-F34E-BFCD-E1A159C814BD}" type="datetimeFigureOut">
              <a:rPr lang="en-US" smtClean="0"/>
              <a:t>5/26/23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67BF-C6A9-D64A-BEE9-E3173BBFC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396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289C-DFEC-F34E-BFCD-E1A159C814BD}" type="datetimeFigureOut">
              <a:rPr lang="en-US" smtClean="0"/>
              <a:t>5/26/23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67BF-C6A9-D64A-BEE9-E3173BBFC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005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289C-DFEC-F34E-BFCD-E1A159C814BD}" type="datetimeFigureOut">
              <a:rPr lang="en-US" smtClean="0"/>
              <a:t>5/26/23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67BF-C6A9-D64A-BEE9-E3173BBFC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767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289C-DFEC-F34E-BFCD-E1A159C814BD}" type="datetimeFigureOut">
              <a:rPr lang="en-US" smtClean="0"/>
              <a:t>5/26/23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67BF-C6A9-D64A-BEE9-E3173BBFC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251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chemeClr val="accent3"/>
            </a:gs>
            <a:gs pos="78000">
              <a:schemeClr val="tx2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EBA289C-DFEC-F34E-BFCD-E1A159C814BD}" type="datetimeFigureOut">
              <a:rPr lang="en-US" smtClean="0"/>
              <a:t>5/26/23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9D467BF-C6A9-D64A-BEE9-E3173BBFC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926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93" r:id="rId2"/>
    <p:sldLayoutId id="2147483894" r:id="rId3"/>
    <p:sldLayoutId id="2147483895" r:id="rId4"/>
    <p:sldLayoutId id="2147483896" r:id="rId5"/>
    <p:sldLayoutId id="2147483897" r:id="rId6"/>
    <p:sldLayoutId id="2147483898" r:id="rId7"/>
    <p:sldLayoutId id="2147483899" r:id="rId8"/>
    <p:sldLayoutId id="2147483900" r:id="rId9"/>
    <p:sldLayoutId id="2147483901" r:id="rId10"/>
    <p:sldLayoutId id="2147483902" r:id="rId11"/>
    <p:sldLayoutId id="2147483903" r:id="rId12"/>
    <p:sldLayoutId id="2147483904" r:id="rId13"/>
    <p:sldLayoutId id="2147483905" r:id="rId14"/>
    <p:sldLayoutId id="2147483906" r:id="rId15"/>
    <p:sldLayoutId id="2147483907" r:id="rId16"/>
    <p:sldLayoutId id="2147483908" r:id="rId17"/>
    <p:sldLayoutId id="2147483909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8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A068C-BC55-38CC-9165-9D310A89F1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Citizens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521DB0-F255-FC46-86F1-2EEDFEEBB2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Payton Parker, Harrison Russ, Maddie Blanchard, Coleman Fox, Cohen Brown, Hartley Hill, </a:t>
            </a:r>
            <a:r>
              <a:rPr lang="en-US" dirty="0" err="1"/>
              <a:t>caroline</a:t>
            </a:r>
            <a:r>
              <a:rPr lang="en-US" dirty="0"/>
              <a:t> shore, </a:t>
            </a:r>
            <a:r>
              <a:rPr lang="en-US" dirty="0" err="1"/>
              <a:t>Hrishi</a:t>
            </a:r>
            <a:r>
              <a:rPr lang="en-US" dirty="0"/>
              <a:t> MUNAGALA</a:t>
            </a:r>
          </a:p>
        </p:txBody>
      </p:sp>
    </p:spTree>
    <p:extLst>
      <p:ext uri="{BB962C8B-B14F-4D97-AF65-F5344CB8AC3E}">
        <p14:creationId xmlns:p14="http://schemas.microsoft.com/office/powerpoint/2010/main" val="2717875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119F5-DC1B-6BC9-672F-5CC9C13C4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98A4AA-5771-F6A4-2D8F-EB1B460B8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Divided into pairs</a:t>
            </a:r>
          </a:p>
          <a:p>
            <a:r>
              <a:rPr lang="en-US" dirty="0"/>
              <a:t>Spread out ~ 6-8 feet, some went deeper than others</a:t>
            </a:r>
          </a:p>
          <a:p>
            <a:r>
              <a:rPr lang="en-US" dirty="0"/>
              <a:t>Selected every 3</a:t>
            </a:r>
            <a:r>
              <a:rPr lang="en-US" baseline="30000" dirty="0"/>
              <a:t>rd</a:t>
            </a:r>
            <a:r>
              <a:rPr lang="en-US" dirty="0"/>
              <a:t> coral in order to minimize bias</a:t>
            </a:r>
          </a:p>
          <a:p>
            <a:r>
              <a:rPr lang="en-US" dirty="0"/>
              <a:t>Record the darkest and lightest parts of the same colony of coral</a:t>
            </a:r>
          </a:p>
          <a:p>
            <a:r>
              <a:rPr lang="en-US" dirty="0"/>
              <a:t>Branching and boulder coral only</a:t>
            </a:r>
          </a:p>
          <a:p>
            <a:r>
              <a:rPr lang="en-US" dirty="0"/>
              <a:t>Avoided dead coral and coral tips</a:t>
            </a:r>
          </a:p>
          <a:p>
            <a:r>
              <a:rPr lang="en-US" dirty="0"/>
              <a:t>Repeated 20 times per pair to achieve 260 surveyed coral</a:t>
            </a:r>
          </a:p>
        </p:txBody>
      </p:sp>
    </p:spTree>
    <p:extLst>
      <p:ext uri="{BB962C8B-B14F-4D97-AF65-F5344CB8AC3E}">
        <p14:creationId xmlns:p14="http://schemas.microsoft.com/office/powerpoint/2010/main" val="3327701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C656C-1E5F-9F78-E4D2-21D0A84A2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361338"/>
            <a:ext cx="10364451" cy="1596177"/>
          </a:xfrm>
        </p:spPr>
        <p:txBody>
          <a:bodyPr/>
          <a:lstStyle/>
          <a:p>
            <a:r>
              <a:rPr lang="en-US" dirty="0"/>
              <a:t>results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E86F285-B1B5-1F09-DCC2-D2857EBCA50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82362640"/>
              </p:ext>
            </p:extLst>
          </p:nvPr>
        </p:nvGraphicFramePr>
        <p:xfrm>
          <a:off x="3679825" y="1766575"/>
          <a:ext cx="4832350" cy="143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B3B37DE-ACB1-CCD7-5037-F065D1C5B0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96525688"/>
              </p:ext>
            </p:extLst>
          </p:nvPr>
        </p:nvGraphicFramePr>
        <p:xfrm>
          <a:off x="3679825" y="3349469"/>
          <a:ext cx="4889500" cy="149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13EC258A-AA93-CEEA-863F-E07FBDEC21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3651520"/>
              </p:ext>
            </p:extLst>
          </p:nvPr>
        </p:nvGraphicFramePr>
        <p:xfrm>
          <a:off x="3679825" y="4995863"/>
          <a:ext cx="4902200" cy="1695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31370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C656C-1E5F-9F78-E4D2-21D0A84A2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C00BA90-7A36-1AE4-C4DA-40EE48C8262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9396650"/>
              </p:ext>
            </p:extLst>
          </p:nvPr>
        </p:nvGraphicFramePr>
        <p:xfrm>
          <a:off x="2192337" y="2524124"/>
          <a:ext cx="7807326" cy="2519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8963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AE1C4-12D0-D24C-2C00-D1E643204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044C64-6D99-ED50-4F2C-7E5608967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reef proves to be relatively healthy</a:t>
            </a:r>
          </a:p>
          <a:p>
            <a:r>
              <a:rPr lang="en-US" dirty="0"/>
              <a:t>Healthiness can be contributed to Lei’s status as a greenspace and eco-resort practices</a:t>
            </a:r>
          </a:p>
          <a:p>
            <a:r>
              <a:rPr lang="en-US" dirty="0"/>
              <a:t>Average color today is 3.9296 versus the overall average of 3.694</a:t>
            </a:r>
          </a:p>
          <a:p>
            <a:pPr lvl="1"/>
            <a:r>
              <a:rPr lang="en-US" dirty="0"/>
              <a:t>Highest was in 2015</a:t>
            </a:r>
          </a:p>
          <a:p>
            <a:pPr lvl="1"/>
            <a:r>
              <a:rPr lang="en-US" dirty="0"/>
              <a:t>Lowest was in 2017</a:t>
            </a:r>
          </a:p>
          <a:p>
            <a:pPr lvl="1"/>
            <a:r>
              <a:rPr lang="en-US" dirty="0"/>
              <a:t>Possibly because of changes made by local businesses (lei eco resort), updated national/global policies, and/or recent sustainability efforts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567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chemeClr val="accent3"/>
            </a:gs>
            <a:gs pos="78000">
              <a:schemeClr val="tx2">
                <a:lumMod val="60000"/>
                <a:lumOff val="4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832A7-FAF6-FF6F-B1A7-6228F16BC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of Citizens science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CF3D3-2EA1-A6EE-A7F4-85C977EF2D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Raise awareness through applied studies</a:t>
            </a:r>
          </a:p>
          <a:p>
            <a:r>
              <a:rPr lang="en-US" dirty="0"/>
              <a:t>Diversify skillsets</a:t>
            </a:r>
          </a:p>
          <a:p>
            <a:r>
              <a:rPr lang="en-US" dirty="0"/>
              <a:t>Expedited experimentation times</a:t>
            </a:r>
          </a:p>
          <a:p>
            <a:r>
              <a:rPr lang="en-US" dirty="0"/>
              <a:t>How can it be improved as part of the UGA LEI program?</a:t>
            </a:r>
          </a:p>
        </p:txBody>
      </p:sp>
    </p:spTree>
    <p:extLst>
      <p:ext uri="{BB962C8B-B14F-4D97-AF65-F5344CB8AC3E}">
        <p14:creationId xmlns:p14="http://schemas.microsoft.com/office/powerpoint/2010/main" val="3108330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chemeClr val="accent3">
                <a:lumMod val="72000"/>
              </a:schemeClr>
            </a:gs>
            <a:gs pos="78000">
              <a:schemeClr val="tx2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6107B-F1E3-B28F-012B-582AA738D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88E6A40-7B1A-801B-1425-C8F683E14772}"/>
              </a:ext>
            </a:extLst>
          </p:cNvPr>
          <p:cNvSpPr txBox="1"/>
          <p:nvPr/>
        </p:nvSpPr>
        <p:spPr>
          <a:xfrm>
            <a:off x="5529263" y="1942087"/>
            <a:ext cx="14287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effectLst/>
                <a:latin typeface=".Apple Color Emoji UI"/>
              </a:rPr>
              <a:t>🪸</a:t>
            </a:r>
          </a:p>
        </p:txBody>
      </p:sp>
    </p:spTree>
    <p:extLst>
      <p:ext uri="{BB962C8B-B14F-4D97-AF65-F5344CB8AC3E}">
        <p14:creationId xmlns:p14="http://schemas.microsoft.com/office/powerpoint/2010/main" val="2237421783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{F41D7FE4-7FD3-D747-BCF5-7474A40F7B9E}tf10001073</Template>
  <TotalTime>478</TotalTime>
  <Words>220</Words>
  <Application>Microsoft Macintosh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.Apple Color Emoji UI</vt:lpstr>
      <vt:lpstr>Arial</vt:lpstr>
      <vt:lpstr>Tw Cen MT</vt:lpstr>
      <vt:lpstr>Droplet</vt:lpstr>
      <vt:lpstr>Citizens</vt:lpstr>
      <vt:lpstr>Methods</vt:lpstr>
      <vt:lpstr>results</vt:lpstr>
      <vt:lpstr>results</vt:lpstr>
      <vt:lpstr>Findings</vt:lpstr>
      <vt:lpstr>Impact of Citizens science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Citizens</dc:title>
  <dc:creator>Payton Avery Parker</dc:creator>
  <cp:lastModifiedBy>Payton Avery Parker</cp:lastModifiedBy>
  <cp:revision>2</cp:revision>
  <dcterms:created xsi:type="dcterms:W3CDTF">2023-05-25T22:11:40Z</dcterms:created>
  <dcterms:modified xsi:type="dcterms:W3CDTF">2023-05-26T06:09:47Z</dcterms:modified>
</cp:coreProperties>
</file>